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87" r:id="rId7"/>
    <p:sldId id="262" r:id="rId8"/>
    <p:sldId id="263" r:id="rId9"/>
    <p:sldId id="264" r:id="rId10"/>
    <p:sldId id="265" r:id="rId11"/>
    <p:sldId id="283" r:id="rId12"/>
    <p:sldId id="284" r:id="rId13"/>
    <p:sldId id="285" r:id="rId14"/>
    <p:sldId id="286" r:id="rId15"/>
    <p:sldId id="266" r:id="rId16"/>
    <p:sldId id="267" r:id="rId17"/>
    <p:sldId id="268" r:id="rId18"/>
    <p:sldId id="269" r:id="rId19"/>
    <p:sldId id="270" r:id="rId20"/>
    <p:sldId id="272" r:id="rId21"/>
    <p:sldId id="271" r:id="rId22"/>
    <p:sldId id="273" r:id="rId23"/>
    <p:sldId id="274" r:id="rId24"/>
    <p:sldId id="275" r:id="rId25"/>
    <p:sldId id="276" r:id="rId26"/>
    <p:sldId id="277" r:id="rId27"/>
    <p:sldId id="278" r:id="rId28"/>
    <p:sldId id="279" r:id="rId29"/>
    <p:sldId id="280" r:id="rId30"/>
    <p:sldId id="281" r:id="rId31"/>
    <p:sldId id="28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37" autoAdjust="0"/>
    <p:restoredTop sz="94660"/>
  </p:normalViewPr>
  <p:slideViewPr>
    <p:cSldViewPr snapToGrid="0">
      <p:cViewPr varScale="1">
        <p:scale>
          <a:sx n="86" d="100"/>
          <a:sy n="86" d="100"/>
        </p:scale>
        <p:origin x="461" y="58"/>
      </p:cViewPr>
      <p:guideLst/>
    </p:cSldViewPr>
  </p:slideViewPr>
  <p:notesTextViewPr>
    <p:cViewPr>
      <p:scale>
        <a:sx n="1" d="1"/>
        <a:sy n="1" d="1"/>
      </p:scale>
      <p:origin x="0" y="0"/>
    </p:cViewPr>
  </p:notesTextViewPr>
  <p:sorterViewPr>
    <p:cViewPr>
      <p:scale>
        <a:sx n="100" d="100"/>
        <a:sy n="100" d="100"/>
      </p:scale>
      <p:origin x="0" y="-32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212A898-E9CF-4EB4-932A-2D95DE53402C}"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717701DA-1CF2-49AC-8EA3-90F2E1C2E29D}">
      <dgm:prSet/>
      <dgm:spPr/>
      <dgm:t>
        <a:bodyPr/>
        <a:lstStyle/>
        <a:p>
          <a:r>
            <a:rPr lang="en-US" dirty="0"/>
            <a:t>Introduction To EDA</a:t>
          </a:r>
        </a:p>
      </dgm:t>
    </dgm:pt>
    <dgm:pt modelId="{DD2BB9A2-3532-4657-B8CA-2E88482E7D5A}" type="parTrans" cxnId="{3061293D-0FCA-41D5-B547-CEC4D0EA0E9A}">
      <dgm:prSet/>
      <dgm:spPr/>
      <dgm:t>
        <a:bodyPr/>
        <a:lstStyle/>
        <a:p>
          <a:endParaRPr lang="en-US"/>
        </a:p>
      </dgm:t>
    </dgm:pt>
    <dgm:pt modelId="{9AFD0206-6B14-49A3-863E-97F1DBA8E536}" type="sibTrans" cxnId="{3061293D-0FCA-41D5-B547-CEC4D0EA0E9A}">
      <dgm:prSet/>
      <dgm:spPr/>
      <dgm:t>
        <a:bodyPr/>
        <a:lstStyle/>
        <a:p>
          <a:endParaRPr lang="en-US"/>
        </a:p>
      </dgm:t>
    </dgm:pt>
    <dgm:pt modelId="{551DA1A0-2F28-4050-A0DF-2822C23AC8A5}">
      <dgm:prSet/>
      <dgm:spPr/>
      <dgm:t>
        <a:bodyPr/>
        <a:lstStyle/>
        <a:p>
          <a:r>
            <a:rPr lang="en-US" dirty="0"/>
            <a:t>Why EDA</a:t>
          </a:r>
        </a:p>
      </dgm:t>
    </dgm:pt>
    <dgm:pt modelId="{8213735B-C424-48ED-9965-41D9A2CE2F9F}" type="parTrans" cxnId="{09BD133E-69E1-4A3D-BC81-02F695FEA8DE}">
      <dgm:prSet/>
      <dgm:spPr/>
      <dgm:t>
        <a:bodyPr/>
        <a:lstStyle/>
        <a:p>
          <a:endParaRPr lang="en-US"/>
        </a:p>
      </dgm:t>
    </dgm:pt>
    <dgm:pt modelId="{283F5D60-3CAF-48F3-BD15-88461055DBF9}" type="sibTrans" cxnId="{09BD133E-69E1-4A3D-BC81-02F695FEA8DE}">
      <dgm:prSet/>
      <dgm:spPr/>
      <dgm:t>
        <a:bodyPr/>
        <a:lstStyle/>
        <a:p>
          <a:endParaRPr lang="en-US"/>
        </a:p>
      </dgm:t>
    </dgm:pt>
    <dgm:pt modelId="{213C9226-6723-412F-B9DE-E19ED2C7E629}">
      <dgm:prSet/>
      <dgm:spPr/>
      <dgm:t>
        <a:bodyPr/>
        <a:lstStyle/>
        <a:p>
          <a:r>
            <a:rPr lang="en-US" dirty="0"/>
            <a:t>Goals Of EDA</a:t>
          </a:r>
        </a:p>
      </dgm:t>
    </dgm:pt>
    <dgm:pt modelId="{0697D46F-32A2-4232-985F-0C7756F4F66B}" type="parTrans" cxnId="{67915AF6-B3FB-4234-A83E-415CF6600724}">
      <dgm:prSet/>
      <dgm:spPr/>
      <dgm:t>
        <a:bodyPr/>
        <a:lstStyle/>
        <a:p>
          <a:endParaRPr lang="en-US"/>
        </a:p>
      </dgm:t>
    </dgm:pt>
    <dgm:pt modelId="{2844C2A5-E010-414A-BDC6-0A88B5B9DFC0}" type="sibTrans" cxnId="{67915AF6-B3FB-4234-A83E-415CF6600724}">
      <dgm:prSet/>
      <dgm:spPr/>
      <dgm:t>
        <a:bodyPr/>
        <a:lstStyle/>
        <a:p>
          <a:endParaRPr lang="en-US"/>
        </a:p>
      </dgm:t>
    </dgm:pt>
    <dgm:pt modelId="{6CF2ED0E-BABC-41A0-8BA4-F6485E2BE263}">
      <dgm:prSet/>
      <dgm:spPr/>
      <dgm:t>
        <a:bodyPr/>
        <a:lstStyle/>
        <a:p>
          <a:r>
            <a:rPr lang="en-US" dirty="0"/>
            <a:t>Understanding Of EDA</a:t>
          </a:r>
        </a:p>
      </dgm:t>
    </dgm:pt>
    <dgm:pt modelId="{6D21FFF8-B65A-462B-988E-99B31D40E1EE}" type="parTrans" cxnId="{8E8A242E-C19C-41DB-9103-5A6519C2DFCC}">
      <dgm:prSet/>
      <dgm:spPr/>
      <dgm:t>
        <a:bodyPr/>
        <a:lstStyle/>
        <a:p>
          <a:endParaRPr lang="en-US"/>
        </a:p>
      </dgm:t>
    </dgm:pt>
    <dgm:pt modelId="{D083B7F1-9CD0-4786-910D-341CEAFEDA50}" type="sibTrans" cxnId="{8E8A242E-C19C-41DB-9103-5A6519C2DFCC}">
      <dgm:prSet/>
      <dgm:spPr/>
      <dgm:t>
        <a:bodyPr/>
        <a:lstStyle/>
        <a:p>
          <a:endParaRPr lang="en-US"/>
        </a:p>
      </dgm:t>
    </dgm:pt>
    <dgm:pt modelId="{791C04CC-3757-4B5B-AD0C-E3F04FEE587B}" type="pres">
      <dgm:prSet presAssocID="{0212A898-E9CF-4EB4-932A-2D95DE53402C}" presName="root" presStyleCnt="0">
        <dgm:presLayoutVars>
          <dgm:dir/>
          <dgm:resizeHandles val="exact"/>
        </dgm:presLayoutVars>
      </dgm:prSet>
      <dgm:spPr/>
    </dgm:pt>
    <dgm:pt modelId="{2BB9672A-5154-4823-996B-D9A3A8ADE3A3}" type="pres">
      <dgm:prSet presAssocID="{717701DA-1CF2-49AC-8EA3-90F2E1C2E29D}" presName="compNode" presStyleCnt="0"/>
      <dgm:spPr/>
    </dgm:pt>
    <dgm:pt modelId="{7829EDE4-A1E1-4E19-86D2-46C5566A56B0}" type="pres">
      <dgm:prSet presAssocID="{717701DA-1CF2-49AC-8EA3-90F2E1C2E29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31C92FBB-3F05-4228-8A5A-B599D8889565}" type="pres">
      <dgm:prSet presAssocID="{717701DA-1CF2-49AC-8EA3-90F2E1C2E29D}" presName="spaceRect" presStyleCnt="0"/>
      <dgm:spPr/>
    </dgm:pt>
    <dgm:pt modelId="{57222D27-38F2-4ABF-AA02-629B319D7544}" type="pres">
      <dgm:prSet presAssocID="{717701DA-1CF2-49AC-8EA3-90F2E1C2E29D}" presName="textRect" presStyleLbl="revTx" presStyleIdx="0" presStyleCnt="4">
        <dgm:presLayoutVars>
          <dgm:chMax val="1"/>
          <dgm:chPref val="1"/>
        </dgm:presLayoutVars>
      </dgm:prSet>
      <dgm:spPr/>
    </dgm:pt>
    <dgm:pt modelId="{0103B985-5456-4AE6-B6C4-A715A0CEAC7C}" type="pres">
      <dgm:prSet presAssocID="{9AFD0206-6B14-49A3-863E-97F1DBA8E536}" presName="sibTrans" presStyleCnt="0"/>
      <dgm:spPr/>
    </dgm:pt>
    <dgm:pt modelId="{599FCEEC-47EB-46C1-A163-E99A94318BBD}" type="pres">
      <dgm:prSet presAssocID="{551DA1A0-2F28-4050-A0DF-2822C23AC8A5}" presName="compNode" presStyleCnt="0"/>
      <dgm:spPr/>
    </dgm:pt>
    <dgm:pt modelId="{501712B8-7EB1-4BC7-98BC-E18C4D7B232C}" type="pres">
      <dgm:prSet presAssocID="{551DA1A0-2F28-4050-A0DF-2822C23AC8A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C62E880-791F-43F3-BB6A-A73CB051A247}" type="pres">
      <dgm:prSet presAssocID="{551DA1A0-2F28-4050-A0DF-2822C23AC8A5}" presName="spaceRect" presStyleCnt="0"/>
      <dgm:spPr/>
    </dgm:pt>
    <dgm:pt modelId="{B6FDB662-EF0F-4622-A8C7-06DA1BAD25D1}" type="pres">
      <dgm:prSet presAssocID="{551DA1A0-2F28-4050-A0DF-2822C23AC8A5}" presName="textRect" presStyleLbl="revTx" presStyleIdx="1" presStyleCnt="4">
        <dgm:presLayoutVars>
          <dgm:chMax val="1"/>
          <dgm:chPref val="1"/>
        </dgm:presLayoutVars>
      </dgm:prSet>
      <dgm:spPr/>
    </dgm:pt>
    <dgm:pt modelId="{6FFB4CEA-F2EE-40E9-AA6E-48E3CEE9CF62}" type="pres">
      <dgm:prSet presAssocID="{283F5D60-3CAF-48F3-BD15-88461055DBF9}" presName="sibTrans" presStyleCnt="0"/>
      <dgm:spPr/>
    </dgm:pt>
    <dgm:pt modelId="{A6ED559F-C482-4C74-B027-8579A3616E1B}" type="pres">
      <dgm:prSet presAssocID="{213C9226-6723-412F-B9DE-E19ED2C7E629}" presName="compNode" presStyleCnt="0"/>
      <dgm:spPr/>
    </dgm:pt>
    <dgm:pt modelId="{A5E888BC-31B7-462C-AADC-9687D0EB50AA}" type="pres">
      <dgm:prSet presAssocID="{213C9226-6723-412F-B9DE-E19ED2C7E629}"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llseye"/>
        </a:ext>
      </dgm:extLst>
    </dgm:pt>
    <dgm:pt modelId="{2A0B365D-F953-4795-BAE2-5AB29888F9DE}" type="pres">
      <dgm:prSet presAssocID="{213C9226-6723-412F-B9DE-E19ED2C7E629}" presName="spaceRect" presStyleCnt="0"/>
      <dgm:spPr/>
    </dgm:pt>
    <dgm:pt modelId="{B95FE458-B874-4789-B011-1BBADAAD9C24}" type="pres">
      <dgm:prSet presAssocID="{213C9226-6723-412F-B9DE-E19ED2C7E629}" presName="textRect" presStyleLbl="revTx" presStyleIdx="2" presStyleCnt="4">
        <dgm:presLayoutVars>
          <dgm:chMax val="1"/>
          <dgm:chPref val="1"/>
        </dgm:presLayoutVars>
      </dgm:prSet>
      <dgm:spPr/>
    </dgm:pt>
    <dgm:pt modelId="{4929EF02-D477-45AF-9224-EFBAC0A5CFFD}" type="pres">
      <dgm:prSet presAssocID="{2844C2A5-E010-414A-BDC6-0A88B5B9DFC0}" presName="sibTrans" presStyleCnt="0"/>
      <dgm:spPr/>
    </dgm:pt>
    <dgm:pt modelId="{6EE000FD-F18F-4182-A60B-C65F2F228ED4}" type="pres">
      <dgm:prSet presAssocID="{6CF2ED0E-BABC-41A0-8BA4-F6485E2BE263}" presName="compNode" presStyleCnt="0"/>
      <dgm:spPr/>
    </dgm:pt>
    <dgm:pt modelId="{4DAF64DB-D0FC-45E3-92C7-49E1EE0F5076}" type="pres">
      <dgm:prSet presAssocID="{6CF2ED0E-BABC-41A0-8BA4-F6485E2BE26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ead with Gears"/>
        </a:ext>
      </dgm:extLst>
    </dgm:pt>
    <dgm:pt modelId="{F1911511-AAC1-4BF8-888D-07F5EB31FDF2}" type="pres">
      <dgm:prSet presAssocID="{6CF2ED0E-BABC-41A0-8BA4-F6485E2BE263}" presName="spaceRect" presStyleCnt="0"/>
      <dgm:spPr/>
    </dgm:pt>
    <dgm:pt modelId="{D2F4CC54-0EE6-4A21-BDD7-235E3515F02D}" type="pres">
      <dgm:prSet presAssocID="{6CF2ED0E-BABC-41A0-8BA4-F6485E2BE263}" presName="textRect" presStyleLbl="revTx" presStyleIdx="3" presStyleCnt="4">
        <dgm:presLayoutVars>
          <dgm:chMax val="1"/>
          <dgm:chPref val="1"/>
        </dgm:presLayoutVars>
      </dgm:prSet>
      <dgm:spPr/>
    </dgm:pt>
  </dgm:ptLst>
  <dgm:cxnLst>
    <dgm:cxn modelId="{8E8A242E-C19C-41DB-9103-5A6519C2DFCC}" srcId="{0212A898-E9CF-4EB4-932A-2D95DE53402C}" destId="{6CF2ED0E-BABC-41A0-8BA4-F6485E2BE263}" srcOrd="3" destOrd="0" parTransId="{6D21FFF8-B65A-462B-988E-99B31D40E1EE}" sibTransId="{D083B7F1-9CD0-4786-910D-341CEAFEDA50}"/>
    <dgm:cxn modelId="{3061293D-0FCA-41D5-B547-CEC4D0EA0E9A}" srcId="{0212A898-E9CF-4EB4-932A-2D95DE53402C}" destId="{717701DA-1CF2-49AC-8EA3-90F2E1C2E29D}" srcOrd="0" destOrd="0" parTransId="{DD2BB9A2-3532-4657-B8CA-2E88482E7D5A}" sibTransId="{9AFD0206-6B14-49A3-863E-97F1DBA8E536}"/>
    <dgm:cxn modelId="{09BD133E-69E1-4A3D-BC81-02F695FEA8DE}" srcId="{0212A898-E9CF-4EB4-932A-2D95DE53402C}" destId="{551DA1A0-2F28-4050-A0DF-2822C23AC8A5}" srcOrd="1" destOrd="0" parTransId="{8213735B-C424-48ED-9965-41D9A2CE2F9F}" sibTransId="{283F5D60-3CAF-48F3-BD15-88461055DBF9}"/>
    <dgm:cxn modelId="{91DD6063-4989-4273-A3C6-38F09FF57606}" type="presOf" srcId="{0212A898-E9CF-4EB4-932A-2D95DE53402C}" destId="{791C04CC-3757-4B5B-AD0C-E3F04FEE587B}" srcOrd="0" destOrd="0" presId="urn:microsoft.com/office/officeart/2018/2/layout/IconLabelList"/>
    <dgm:cxn modelId="{0A70384F-93F0-4DB2-A2E9-374BE582E4FF}" type="presOf" srcId="{213C9226-6723-412F-B9DE-E19ED2C7E629}" destId="{B95FE458-B874-4789-B011-1BBADAAD9C24}" srcOrd="0" destOrd="0" presId="urn:microsoft.com/office/officeart/2018/2/layout/IconLabelList"/>
    <dgm:cxn modelId="{99127E85-6232-448C-B227-0ACB34F5BE51}" type="presOf" srcId="{6CF2ED0E-BABC-41A0-8BA4-F6485E2BE263}" destId="{D2F4CC54-0EE6-4A21-BDD7-235E3515F02D}" srcOrd="0" destOrd="0" presId="urn:microsoft.com/office/officeart/2018/2/layout/IconLabelList"/>
    <dgm:cxn modelId="{5842BEB6-056E-45E1-8EF7-875174C8EEEE}" type="presOf" srcId="{551DA1A0-2F28-4050-A0DF-2822C23AC8A5}" destId="{B6FDB662-EF0F-4622-A8C7-06DA1BAD25D1}" srcOrd="0" destOrd="0" presId="urn:microsoft.com/office/officeart/2018/2/layout/IconLabelList"/>
    <dgm:cxn modelId="{824AC9ED-311D-41D6-B0F4-34E1E7E09403}" type="presOf" srcId="{717701DA-1CF2-49AC-8EA3-90F2E1C2E29D}" destId="{57222D27-38F2-4ABF-AA02-629B319D7544}" srcOrd="0" destOrd="0" presId="urn:microsoft.com/office/officeart/2018/2/layout/IconLabelList"/>
    <dgm:cxn modelId="{67915AF6-B3FB-4234-A83E-415CF6600724}" srcId="{0212A898-E9CF-4EB4-932A-2D95DE53402C}" destId="{213C9226-6723-412F-B9DE-E19ED2C7E629}" srcOrd="2" destOrd="0" parTransId="{0697D46F-32A2-4232-985F-0C7756F4F66B}" sibTransId="{2844C2A5-E010-414A-BDC6-0A88B5B9DFC0}"/>
    <dgm:cxn modelId="{2179B1DB-7E6E-4FA0-B528-16050887E866}" type="presParOf" srcId="{791C04CC-3757-4B5B-AD0C-E3F04FEE587B}" destId="{2BB9672A-5154-4823-996B-D9A3A8ADE3A3}" srcOrd="0" destOrd="0" presId="urn:microsoft.com/office/officeart/2018/2/layout/IconLabelList"/>
    <dgm:cxn modelId="{BDAEE261-4448-4A04-9355-68FBC1792AA7}" type="presParOf" srcId="{2BB9672A-5154-4823-996B-D9A3A8ADE3A3}" destId="{7829EDE4-A1E1-4E19-86D2-46C5566A56B0}" srcOrd="0" destOrd="0" presId="urn:microsoft.com/office/officeart/2018/2/layout/IconLabelList"/>
    <dgm:cxn modelId="{DCB33052-75F3-461B-8892-05BA50F0A9A1}" type="presParOf" srcId="{2BB9672A-5154-4823-996B-D9A3A8ADE3A3}" destId="{31C92FBB-3F05-4228-8A5A-B599D8889565}" srcOrd="1" destOrd="0" presId="urn:microsoft.com/office/officeart/2018/2/layout/IconLabelList"/>
    <dgm:cxn modelId="{14D18D78-2297-4DB8-9369-60D11176D9EF}" type="presParOf" srcId="{2BB9672A-5154-4823-996B-D9A3A8ADE3A3}" destId="{57222D27-38F2-4ABF-AA02-629B319D7544}" srcOrd="2" destOrd="0" presId="urn:microsoft.com/office/officeart/2018/2/layout/IconLabelList"/>
    <dgm:cxn modelId="{2184975F-964D-4FB8-AAF8-64A84E24C843}" type="presParOf" srcId="{791C04CC-3757-4B5B-AD0C-E3F04FEE587B}" destId="{0103B985-5456-4AE6-B6C4-A715A0CEAC7C}" srcOrd="1" destOrd="0" presId="urn:microsoft.com/office/officeart/2018/2/layout/IconLabelList"/>
    <dgm:cxn modelId="{4943A7BB-1AB6-4933-AB02-AB1FF25A882D}" type="presParOf" srcId="{791C04CC-3757-4B5B-AD0C-E3F04FEE587B}" destId="{599FCEEC-47EB-46C1-A163-E99A94318BBD}" srcOrd="2" destOrd="0" presId="urn:microsoft.com/office/officeart/2018/2/layout/IconLabelList"/>
    <dgm:cxn modelId="{A8B3B512-EEA6-4DFB-B471-C97C6EEE27D9}" type="presParOf" srcId="{599FCEEC-47EB-46C1-A163-E99A94318BBD}" destId="{501712B8-7EB1-4BC7-98BC-E18C4D7B232C}" srcOrd="0" destOrd="0" presId="urn:microsoft.com/office/officeart/2018/2/layout/IconLabelList"/>
    <dgm:cxn modelId="{2304F354-6FFE-4D7A-87B2-2FCC7D0B95FC}" type="presParOf" srcId="{599FCEEC-47EB-46C1-A163-E99A94318BBD}" destId="{3C62E880-791F-43F3-BB6A-A73CB051A247}" srcOrd="1" destOrd="0" presId="urn:microsoft.com/office/officeart/2018/2/layout/IconLabelList"/>
    <dgm:cxn modelId="{F63488E5-53C3-41FE-A03C-A20520C46909}" type="presParOf" srcId="{599FCEEC-47EB-46C1-A163-E99A94318BBD}" destId="{B6FDB662-EF0F-4622-A8C7-06DA1BAD25D1}" srcOrd="2" destOrd="0" presId="urn:microsoft.com/office/officeart/2018/2/layout/IconLabelList"/>
    <dgm:cxn modelId="{37740C0D-612C-4C9A-86C7-F579911F92E0}" type="presParOf" srcId="{791C04CC-3757-4B5B-AD0C-E3F04FEE587B}" destId="{6FFB4CEA-F2EE-40E9-AA6E-48E3CEE9CF62}" srcOrd="3" destOrd="0" presId="urn:microsoft.com/office/officeart/2018/2/layout/IconLabelList"/>
    <dgm:cxn modelId="{9D272BAC-DABD-4A1A-886C-038BA62F7B8F}" type="presParOf" srcId="{791C04CC-3757-4B5B-AD0C-E3F04FEE587B}" destId="{A6ED559F-C482-4C74-B027-8579A3616E1B}" srcOrd="4" destOrd="0" presId="urn:microsoft.com/office/officeart/2018/2/layout/IconLabelList"/>
    <dgm:cxn modelId="{176ECAB4-B13E-4D11-B97A-D25359BE66AC}" type="presParOf" srcId="{A6ED559F-C482-4C74-B027-8579A3616E1B}" destId="{A5E888BC-31B7-462C-AADC-9687D0EB50AA}" srcOrd="0" destOrd="0" presId="urn:microsoft.com/office/officeart/2018/2/layout/IconLabelList"/>
    <dgm:cxn modelId="{159F656E-1F8A-4201-8CAA-98F6B2206583}" type="presParOf" srcId="{A6ED559F-C482-4C74-B027-8579A3616E1B}" destId="{2A0B365D-F953-4795-BAE2-5AB29888F9DE}" srcOrd="1" destOrd="0" presId="urn:microsoft.com/office/officeart/2018/2/layout/IconLabelList"/>
    <dgm:cxn modelId="{AE49A7C4-0E05-4E27-B326-3A865F559696}" type="presParOf" srcId="{A6ED559F-C482-4C74-B027-8579A3616E1B}" destId="{B95FE458-B874-4789-B011-1BBADAAD9C24}" srcOrd="2" destOrd="0" presId="urn:microsoft.com/office/officeart/2018/2/layout/IconLabelList"/>
    <dgm:cxn modelId="{850E94A1-33B1-4D4C-8CC7-7C22671C4ADC}" type="presParOf" srcId="{791C04CC-3757-4B5B-AD0C-E3F04FEE587B}" destId="{4929EF02-D477-45AF-9224-EFBAC0A5CFFD}" srcOrd="5" destOrd="0" presId="urn:microsoft.com/office/officeart/2018/2/layout/IconLabelList"/>
    <dgm:cxn modelId="{62413EE5-CD30-4E37-81E6-B87BED35E9CE}" type="presParOf" srcId="{791C04CC-3757-4B5B-AD0C-E3F04FEE587B}" destId="{6EE000FD-F18F-4182-A60B-C65F2F228ED4}" srcOrd="6" destOrd="0" presId="urn:microsoft.com/office/officeart/2018/2/layout/IconLabelList"/>
    <dgm:cxn modelId="{3181D457-B272-4D4D-ABAE-B5D1458EEC21}" type="presParOf" srcId="{6EE000FD-F18F-4182-A60B-C65F2F228ED4}" destId="{4DAF64DB-D0FC-45E3-92C7-49E1EE0F5076}" srcOrd="0" destOrd="0" presId="urn:microsoft.com/office/officeart/2018/2/layout/IconLabelList"/>
    <dgm:cxn modelId="{54E483B7-A384-453B-A9C1-CA31E2FB9F09}" type="presParOf" srcId="{6EE000FD-F18F-4182-A60B-C65F2F228ED4}" destId="{F1911511-AAC1-4BF8-888D-07F5EB31FDF2}" srcOrd="1" destOrd="0" presId="urn:microsoft.com/office/officeart/2018/2/layout/IconLabelList"/>
    <dgm:cxn modelId="{7C6BD22F-F28E-4473-BAE9-784364397EE9}" type="presParOf" srcId="{6EE000FD-F18F-4182-A60B-C65F2F228ED4}" destId="{D2F4CC54-0EE6-4A21-BDD7-235E3515F02D}"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29EDE4-A1E1-4E19-86D2-46C5566A56B0}">
      <dsp:nvSpPr>
        <dsp:cNvPr id="0" name=""/>
        <dsp:cNvSpPr/>
      </dsp:nvSpPr>
      <dsp:spPr>
        <a:xfrm>
          <a:off x="752566" y="1045320"/>
          <a:ext cx="1066720" cy="10667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7222D27-38F2-4ABF-AA02-629B319D7544}">
      <dsp:nvSpPr>
        <dsp:cNvPr id="0" name=""/>
        <dsp:cNvSpPr/>
      </dsp:nvSpPr>
      <dsp:spPr>
        <a:xfrm>
          <a:off x="100682" y="2427484"/>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dirty="0"/>
            <a:t>Introduction To EDA</a:t>
          </a:r>
        </a:p>
      </dsp:txBody>
      <dsp:txXfrm>
        <a:off x="100682" y="2427484"/>
        <a:ext cx="2370489" cy="720000"/>
      </dsp:txXfrm>
    </dsp:sp>
    <dsp:sp modelId="{501712B8-7EB1-4BC7-98BC-E18C4D7B232C}">
      <dsp:nvSpPr>
        <dsp:cNvPr id="0" name=""/>
        <dsp:cNvSpPr/>
      </dsp:nvSpPr>
      <dsp:spPr>
        <a:xfrm>
          <a:off x="3537891" y="1045320"/>
          <a:ext cx="1066720" cy="10667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6FDB662-EF0F-4622-A8C7-06DA1BAD25D1}">
      <dsp:nvSpPr>
        <dsp:cNvPr id="0" name=""/>
        <dsp:cNvSpPr/>
      </dsp:nvSpPr>
      <dsp:spPr>
        <a:xfrm>
          <a:off x="2886007" y="2427484"/>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dirty="0"/>
            <a:t>Why EDA</a:t>
          </a:r>
        </a:p>
      </dsp:txBody>
      <dsp:txXfrm>
        <a:off x="2886007" y="2427484"/>
        <a:ext cx="2370489" cy="720000"/>
      </dsp:txXfrm>
    </dsp:sp>
    <dsp:sp modelId="{A5E888BC-31B7-462C-AADC-9687D0EB50AA}">
      <dsp:nvSpPr>
        <dsp:cNvPr id="0" name=""/>
        <dsp:cNvSpPr/>
      </dsp:nvSpPr>
      <dsp:spPr>
        <a:xfrm>
          <a:off x="6323216" y="1045320"/>
          <a:ext cx="1066720" cy="10667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95FE458-B874-4789-B011-1BBADAAD9C24}">
      <dsp:nvSpPr>
        <dsp:cNvPr id="0" name=""/>
        <dsp:cNvSpPr/>
      </dsp:nvSpPr>
      <dsp:spPr>
        <a:xfrm>
          <a:off x="5671332" y="2427484"/>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dirty="0"/>
            <a:t>Goals Of EDA</a:t>
          </a:r>
        </a:p>
      </dsp:txBody>
      <dsp:txXfrm>
        <a:off x="5671332" y="2427484"/>
        <a:ext cx="2370489" cy="720000"/>
      </dsp:txXfrm>
    </dsp:sp>
    <dsp:sp modelId="{4DAF64DB-D0FC-45E3-92C7-49E1EE0F5076}">
      <dsp:nvSpPr>
        <dsp:cNvPr id="0" name=""/>
        <dsp:cNvSpPr/>
      </dsp:nvSpPr>
      <dsp:spPr>
        <a:xfrm>
          <a:off x="9108541" y="1045320"/>
          <a:ext cx="1066720" cy="10667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2F4CC54-0EE6-4A21-BDD7-235E3515F02D}">
      <dsp:nvSpPr>
        <dsp:cNvPr id="0" name=""/>
        <dsp:cNvSpPr/>
      </dsp:nvSpPr>
      <dsp:spPr>
        <a:xfrm>
          <a:off x="8456657" y="2427484"/>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dirty="0"/>
            <a:t>Understanding Of EDA</a:t>
          </a:r>
        </a:p>
      </dsp:txBody>
      <dsp:txXfrm>
        <a:off x="8456657" y="2427484"/>
        <a:ext cx="2370489"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jpeg>
</file>

<file path=ppt/media/image14.png>
</file>

<file path=ppt/media/image15.jpeg>
</file>

<file path=ppt/media/image16.png>
</file>

<file path=ppt/media/image17.jpeg>
</file>

<file path=ppt/media/image18.png>
</file>

<file path=ppt/media/image19.png>
</file>

<file path=ppt/media/image2.png>
</file>

<file path=ppt/media/image20.png>
</file>

<file path=ppt/media/image21.png>
</file>

<file path=ppt/media/image22.jpg>
</file>

<file path=ppt/media/image23.png>
</file>

<file path=ppt/media/image24.jpg>
</file>

<file path=ppt/media/image3.svg>
</file>

<file path=ppt/media/image4.png>
</file>

<file path=ppt/media/image5.sv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43E9A-EA13-42E6-8599-C66574A4D2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FBA97D4-F3C9-4F4C-A26B-F0DEB1013E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F2EE62-2417-46EE-A191-F0134CCFAE36}"/>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5" name="Footer Placeholder 4">
            <a:extLst>
              <a:ext uri="{FF2B5EF4-FFF2-40B4-BE49-F238E27FC236}">
                <a16:creationId xmlns:a16="http://schemas.microsoft.com/office/drawing/2014/main" id="{601CB85A-2783-46B9-9C65-F765AAF558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43E7C7-8724-43CE-825C-034E2CEC32D6}"/>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4259933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1572B-C93D-45A6-BFD7-1BA2D63B5F4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13153A-3236-4BF2-9D59-D765D0529D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B65064-5CC9-404E-A2F7-F5E104E042E0}"/>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5" name="Footer Placeholder 4">
            <a:extLst>
              <a:ext uri="{FF2B5EF4-FFF2-40B4-BE49-F238E27FC236}">
                <a16:creationId xmlns:a16="http://schemas.microsoft.com/office/drawing/2014/main" id="{DC8D68CB-5B7B-4CC9-8B3C-71E3DBD844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E52C3F-05F5-41BB-9A1F-C5B1A1CEA3A8}"/>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1182736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CA0C2E-C964-4680-A4FF-A90219D50E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6DB674-C5A9-4D60-A74C-3C1FA870ED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B3A7F9-E77C-4669-9250-9289DC9B3A66}"/>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5" name="Footer Placeholder 4">
            <a:extLst>
              <a:ext uri="{FF2B5EF4-FFF2-40B4-BE49-F238E27FC236}">
                <a16:creationId xmlns:a16="http://schemas.microsoft.com/office/drawing/2014/main" id="{88425067-7575-4EF7-BAD6-FC6CB7E90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FE49D3-A15C-45E0-803C-2E405449DDE8}"/>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1961961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AE620-AA3A-4ECF-8ACC-D8376F37E8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50F6DE-A151-4FDA-811A-25F43E05F8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5DE2D9-2E9F-425D-A17E-0D6B96CE60C4}"/>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5" name="Footer Placeholder 4">
            <a:extLst>
              <a:ext uri="{FF2B5EF4-FFF2-40B4-BE49-F238E27FC236}">
                <a16:creationId xmlns:a16="http://schemas.microsoft.com/office/drawing/2014/main" id="{392D142A-FD04-42EE-8275-68B727CD85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A0F128-B3DF-4EE8-AFCF-4341D72C29F1}"/>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36376555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E83C8-5635-4CBD-9D37-D6D0DFF080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1D7321-2646-4251-AFE3-D1E5A76B7B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A2ACC0-2680-43BE-A9E7-0CEA644853F4}"/>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5" name="Footer Placeholder 4">
            <a:extLst>
              <a:ext uri="{FF2B5EF4-FFF2-40B4-BE49-F238E27FC236}">
                <a16:creationId xmlns:a16="http://schemas.microsoft.com/office/drawing/2014/main" id="{09026E67-C06D-4651-9CA8-486DE633BB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2A7BD5-23C3-448D-BEE5-CC1FDC4C5965}"/>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164233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E01E7-130C-4725-92E8-DBBF6FD928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E5CF61-BD82-4F5D-A686-F2C630DFDB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E02A79-8BDF-45A1-B5D9-619F58E248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42F73F-E7DA-41E5-B8F5-9DD7F4F06E49}"/>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6" name="Footer Placeholder 5">
            <a:extLst>
              <a:ext uri="{FF2B5EF4-FFF2-40B4-BE49-F238E27FC236}">
                <a16:creationId xmlns:a16="http://schemas.microsoft.com/office/drawing/2014/main" id="{832819B5-728D-4BE6-82A4-8F2BFFAD5D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FFA1C2-BD57-4B53-B6D0-8FD17961DA37}"/>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2352647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CABA4-E754-46C4-9000-DDAE428449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2FD838-367D-478E-BBE1-A650A1C879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62E4C0-EFA4-41AB-9EE6-0D101BC0FD1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CB630B-038D-4EF0-B4EF-7CEF53C5B0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9417DFF-A403-41A9-895B-3E72A1EAB5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DF875BB-828C-4916-8CE4-6366EDEE6476}"/>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8" name="Footer Placeholder 7">
            <a:extLst>
              <a:ext uri="{FF2B5EF4-FFF2-40B4-BE49-F238E27FC236}">
                <a16:creationId xmlns:a16="http://schemas.microsoft.com/office/drawing/2014/main" id="{EAF2D46C-8806-42A7-966D-DCC1B5EB2E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95AB809-ED7F-4D9E-8749-327C8134839D}"/>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4063056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61DC7-84A1-4AF6-93BA-076C5FD1E2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102393-2D68-4E53-A3AF-7BEECBD69F5C}"/>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4" name="Footer Placeholder 3">
            <a:extLst>
              <a:ext uri="{FF2B5EF4-FFF2-40B4-BE49-F238E27FC236}">
                <a16:creationId xmlns:a16="http://schemas.microsoft.com/office/drawing/2014/main" id="{D45DDD72-6278-4168-AC5E-A3FFD7FF96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2F6426-3E55-42B0-8218-937F94FE2CDC}"/>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3978974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691F79-EF06-4A67-B663-560816D9A916}"/>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3" name="Footer Placeholder 2">
            <a:extLst>
              <a:ext uri="{FF2B5EF4-FFF2-40B4-BE49-F238E27FC236}">
                <a16:creationId xmlns:a16="http://schemas.microsoft.com/office/drawing/2014/main" id="{48F49AFB-C70F-4C25-B5E8-EC34142DF9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8AED32-FCB0-4DAA-A53C-67806F1C5106}"/>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39973794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2E869-5015-4CD5-970D-7A519FE42B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FC13498-3FFF-4C80-B5CF-CFA27C96B0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7299BD-843A-4CC1-927B-55F1A4C307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DF6A0-E9AC-47BF-A570-0493EC2E2D21}"/>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6" name="Footer Placeholder 5">
            <a:extLst>
              <a:ext uri="{FF2B5EF4-FFF2-40B4-BE49-F238E27FC236}">
                <a16:creationId xmlns:a16="http://schemas.microsoft.com/office/drawing/2014/main" id="{FAC2E07C-DC90-4206-BE0D-3631B08CF7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06B582-8E6A-4949-B7BD-8CC80BAD3294}"/>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2493803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654CB-4BEF-43F1-9DD3-B09599F78D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3740AE7-0525-4F6D-A1B4-5CEB2A497F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D1787FB-2974-40D5-A948-7E1EB27B8B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E8753E-09A3-41E6-AA3E-86FDC00B4292}"/>
              </a:ext>
            </a:extLst>
          </p:cNvPr>
          <p:cNvSpPr>
            <a:spLocks noGrp="1"/>
          </p:cNvSpPr>
          <p:nvPr>
            <p:ph type="dt" sz="half" idx="10"/>
          </p:nvPr>
        </p:nvSpPr>
        <p:spPr/>
        <p:txBody>
          <a:bodyPr/>
          <a:lstStyle/>
          <a:p>
            <a:fld id="{20E7AF24-C2B5-4B17-AA28-3DEE8520D840}" type="datetimeFigureOut">
              <a:rPr lang="en-US" smtClean="0"/>
              <a:t>12/6/2021</a:t>
            </a:fld>
            <a:endParaRPr lang="en-US"/>
          </a:p>
        </p:txBody>
      </p:sp>
      <p:sp>
        <p:nvSpPr>
          <p:cNvPr id="6" name="Footer Placeholder 5">
            <a:extLst>
              <a:ext uri="{FF2B5EF4-FFF2-40B4-BE49-F238E27FC236}">
                <a16:creationId xmlns:a16="http://schemas.microsoft.com/office/drawing/2014/main" id="{09B7A0AA-BC7D-49B6-A78C-C04A7438F8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3699C7-4016-4ED2-A506-DE173279EF5D}"/>
              </a:ext>
            </a:extLst>
          </p:cNvPr>
          <p:cNvSpPr>
            <a:spLocks noGrp="1"/>
          </p:cNvSpPr>
          <p:nvPr>
            <p:ph type="sldNum" sz="quarter" idx="12"/>
          </p:nvPr>
        </p:nvSpPr>
        <p:spPr/>
        <p:txBody>
          <a:bodyPr/>
          <a:lstStyle/>
          <a:p>
            <a:fld id="{0F795981-EA65-4B95-8EC8-A46EAE35CB72}" type="slidenum">
              <a:rPr lang="en-US" smtClean="0"/>
              <a:t>‹#›</a:t>
            </a:fld>
            <a:endParaRPr lang="en-US"/>
          </a:p>
        </p:txBody>
      </p:sp>
    </p:spTree>
    <p:extLst>
      <p:ext uri="{BB962C8B-B14F-4D97-AF65-F5344CB8AC3E}">
        <p14:creationId xmlns:p14="http://schemas.microsoft.com/office/powerpoint/2010/main" val="3920705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FA240A-3FA1-4678-A6F0-0719F7819A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53611BE-245C-4185-A90F-3161BCE39A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180C95-443E-4AE8-9825-1C06E5BA31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E7AF24-C2B5-4B17-AA28-3DEE8520D840}" type="datetimeFigureOut">
              <a:rPr lang="en-US" smtClean="0"/>
              <a:t>12/6/2021</a:t>
            </a:fld>
            <a:endParaRPr lang="en-US"/>
          </a:p>
        </p:txBody>
      </p:sp>
      <p:sp>
        <p:nvSpPr>
          <p:cNvPr id="5" name="Footer Placeholder 4">
            <a:extLst>
              <a:ext uri="{FF2B5EF4-FFF2-40B4-BE49-F238E27FC236}">
                <a16:creationId xmlns:a16="http://schemas.microsoft.com/office/drawing/2014/main" id="{7CD919DC-1398-4CB1-BCDE-02F73FD775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B101CE-B497-44DE-95D8-FB8775812A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795981-EA65-4B95-8EC8-A46EAE35CB72}" type="slidenum">
              <a:rPr lang="en-US" smtClean="0"/>
              <a:t>‹#›</a:t>
            </a:fld>
            <a:endParaRPr lang="en-US"/>
          </a:p>
        </p:txBody>
      </p:sp>
    </p:spTree>
    <p:extLst>
      <p:ext uri="{BB962C8B-B14F-4D97-AF65-F5344CB8AC3E}">
        <p14:creationId xmlns:p14="http://schemas.microsoft.com/office/powerpoint/2010/main" val="40582255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hyperlink" Target="https://www.kaggle.com/CooperUnion/cardatase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slideplayer.com/slide/12349351/" TargetMode="External"/><Relationship Id="rId13" Type="http://schemas.openxmlformats.org/officeDocument/2006/relationships/hyperlink" Target="https://www.analyticsvidhya.com/blog/2021/02/introduction-to-exploratory-data-analysis-eda/" TargetMode="External"/><Relationship Id="rId3" Type="http://schemas.openxmlformats.org/officeDocument/2006/relationships/hyperlink" Target="https://www.ibm.com/cloud/learn/exploratory-data-analysis" TargetMode="External"/><Relationship Id="rId7" Type="http://schemas.openxmlformats.org/officeDocument/2006/relationships/hyperlink" Target="https://www.analyticsvidhya.com/blog/2021/04/rapid-fire-eda-process-using-python-for-ml-implementation/" TargetMode="External"/><Relationship Id="rId12" Type="http://schemas.openxmlformats.org/officeDocument/2006/relationships/hyperlink" Target="https://www.itl.nist.gov/div898/handbook/eda/section1/eda14.htm" TargetMode="External"/><Relationship Id="rId17" Type="http://schemas.openxmlformats.org/officeDocument/2006/relationships/hyperlink" Target="https://medium.com/code-heroku/introduction-to-exploratory-data-analysis-eda-c0257f888676" TargetMode="External"/><Relationship Id="rId2" Type="http://schemas.openxmlformats.org/officeDocument/2006/relationships/hyperlink" Target="https://www.aismartz.com/blog/why-eda-is-crucial-for-any-data-science-project/" TargetMode="External"/><Relationship Id="rId16" Type="http://schemas.openxmlformats.org/officeDocument/2006/relationships/hyperlink" Target="https://r4ds.had.co.nz/exploratory-data-analysis.html" TargetMode="External"/><Relationship Id="rId1" Type="http://schemas.openxmlformats.org/officeDocument/2006/relationships/slideLayout" Target="../slideLayouts/slideLayout2.xml"/><Relationship Id="rId6" Type="http://schemas.openxmlformats.org/officeDocument/2006/relationships/hyperlink" Target="https://towardsdatascience.com/exploratory-data-analysis-8fc1cb20fd15" TargetMode="External"/><Relationship Id="rId11" Type="http://schemas.openxmlformats.org/officeDocument/2006/relationships/hyperlink" Target="https://www.coursehero.com/file/49991031/EXPLORATORY-DATA-ANALYSISppt/" TargetMode="External"/><Relationship Id="rId5" Type="http://schemas.openxmlformats.org/officeDocument/2006/relationships/hyperlink" Target="https://www.datacamp.com/community/tutorials/kaggle-machine-learning-eda" TargetMode="External"/><Relationship Id="rId15" Type="http://schemas.openxmlformats.org/officeDocument/2006/relationships/hyperlink" Target="https://towardsdatascience.com/exploratory-data-analysis-eda-a-practical-guide-and-template-for-structured-data-abfbf3ee3bd9" TargetMode="External"/><Relationship Id="rId10" Type="http://schemas.openxmlformats.org/officeDocument/2006/relationships/hyperlink" Target="https://www.powershow.com/viewht/d124b-ZDc1Z/Exploratory_Data_Analysis_powerpoint_ppt_presentation" TargetMode="External"/><Relationship Id="rId4" Type="http://schemas.openxmlformats.org/officeDocument/2006/relationships/hyperlink" Target="https://towardsdatascience.com/exploratory-data-analysis-in-python-c9a77dfa39ce" TargetMode="External"/><Relationship Id="rId9" Type="http://schemas.openxmlformats.org/officeDocument/2006/relationships/hyperlink" Target="https://www.slideshare.net/DavisDavid2/exploratory-data-analysis-with-python" TargetMode="External"/><Relationship Id="rId14" Type="http://schemas.openxmlformats.org/officeDocument/2006/relationships/hyperlink" Target="https://www.analyticsvidhya.com/blog/2021/05/exploratory-data-analysis-eda-a-step-by-step-guide/"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9" name="Video 38">
            <a:extLst>
              <a:ext uri="{FF2B5EF4-FFF2-40B4-BE49-F238E27FC236}">
                <a16:creationId xmlns:a16="http://schemas.microsoft.com/office/drawing/2014/main" id="{FDDECD20-7E5F-4CC9-BC4C-2D56778AFD8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45" name="Rectangle 44">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F732A7-77D2-4090-9763-4186A18BA65B}"/>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chemeClr val="accent4">
                    <a:lumMod val="20000"/>
                    <a:lumOff val="80000"/>
                  </a:schemeClr>
                </a:solidFill>
                <a:latin typeface="Algerian" panose="04020705040A02060702" pitchFamily="82" charset="0"/>
              </a:rPr>
              <a:t>Exploratory data analysis</a:t>
            </a:r>
          </a:p>
        </p:txBody>
      </p:sp>
    </p:spTree>
    <p:extLst>
      <p:ext uri="{BB962C8B-B14F-4D97-AF65-F5344CB8AC3E}">
        <p14:creationId xmlns:p14="http://schemas.microsoft.com/office/powerpoint/2010/main" val="315068184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60" fill="hold"/>
                                        <p:tgtEl>
                                          <p:spTgt spid="39"/>
                                        </p:tgtEl>
                                      </p:cBhvr>
                                    </p:cmd>
                                  </p:childTnLst>
                                </p:cTn>
                              </p:par>
                            </p:childTnLst>
                          </p:cTn>
                        </p:par>
                      </p:childTnLst>
                    </p:cTn>
                  </p:par>
                  <p:par>
                    <p:cTn id="7" fill="hold">
                      <p:stCondLst>
                        <p:cond delay="indefinite"/>
                      </p:stCondLst>
                      <p:childTnLst>
                        <p:par>
                          <p:cTn id="8" fill="hold">
                            <p:stCondLst>
                              <p:cond delay="0"/>
                            </p:stCondLst>
                            <p:childTnLst>
                              <p:par>
                                <p:cTn id="9" presetID="28" presetClass="emph" presetSubtype="0" fill="hold" grpId="0" nodeType="clickEffect">
                                  <p:stCondLst>
                                    <p:cond delay="0"/>
                                  </p:stCondLst>
                                  <p:iterate type="lt">
                                    <p:tmPct val="10000"/>
                                  </p:iterate>
                                  <p:childTnLst>
                                    <p:animClr clrSpc="rgb" dir="cw">
                                      <p:cBhvr override="childStyle">
                                        <p:cTn id="10" dur="500" fill="hold"/>
                                        <p:tgtEl>
                                          <p:spTgt spid="2"/>
                                        </p:tgtEl>
                                        <p:attrNameLst>
                                          <p:attrName>style.color</p:attrName>
                                        </p:attrNameLst>
                                      </p:cBhvr>
                                      <p:to>
                                        <a:schemeClr val="accent2"/>
                                      </p:to>
                                    </p:animClr>
                                    <p:animClr clrSpc="rgb" dir="cw">
                                      <p:cBhvr>
                                        <p:cTn id="11" dur="500" fill="hold"/>
                                        <p:tgtEl>
                                          <p:spTgt spid="2"/>
                                        </p:tgtEl>
                                        <p:attrNameLst>
                                          <p:attrName>fillcolor</p:attrName>
                                        </p:attrNameLst>
                                      </p:cBhvr>
                                      <p:to>
                                        <a:schemeClr val="accent2"/>
                                      </p:to>
                                    </p:animClr>
                                    <p:set>
                                      <p:cBhvr>
                                        <p:cTn id="12" dur="500" fill="hold"/>
                                        <p:tgtEl>
                                          <p:spTgt spid="2"/>
                                        </p:tgtEl>
                                        <p:attrNameLst>
                                          <p:attrName>fill.type</p:attrName>
                                        </p:attrNameLst>
                                      </p:cBhvr>
                                      <p:to>
                                        <p:strVal val="solid"/>
                                      </p:to>
                                    </p:set>
                                    <p:anim to="1.5" calcmode="lin" valueType="num">
                                      <p:cBhvr override="childStyle">
                                        <p:cTn id="13" dur="500" fill="hold"/>
                                        <p:tgtEl>
                                          <p:spTgt spid="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video>
              <p:cMediaNode mute="1">
                <p:cTn id="14" repeatCount="indefinite" fill="hold" display="0">
                  <p:stCondLst>
                    <p:cond delay="indefinite"/>
                  </p:stCondLst>
                </p:cTn>
                <p:tgtEl>
                  <p:spTgt spid="39"/>
                </p:tgtEl>
              </p:cMediaNode>
            </p:vide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33716-491C-4A0F-9854-43BC22709512}"/>
              </a:ext>
            </a:extLst>
          </p:cNvPr>
          <p:cNvSpPr>
            <a:spLocks noGrp="1"/>
          </p:cNvSpPr>
          <p:nvPr>
            <p:ph type="title"/>
          </p:nvPr>
        </p:nvSpPr>
        <p:spPr>
          <a:xfrm>
            <a:off x="4965430" y="629268"/>
            <a:ext cx="6586491" cy="1286160"/>
          </a:xfrm>
        </p:spPr>
        <p:txBody>
          <a:bodyPr anchor="b">
            <a:normAutofit/>
          </a:bodyPr>
          <a:lstStyle/>
          <a:p>
            <a:r>
              <a:rPr lang="en-US" b="0" i="0" dirty="0">
                <a:effectLst/>
                <a:latin typeface="Algerian" panose="04020705040A02060702" pitchFamily="82" charset="0"/>
              </a:rPr>
              <a:t>Reading Data</a:t>
            </a:r>
          </a:p>
        </p:txBody>
      </p:sp>
      <p:sp>
        <p:nvSpPr>
          <p:cNvPr id="3" name="Content Placeholder 2">
            <a:extLst>
              <a:ext uri="{FF2B5EF4-FFF2-40B4-BE49-F238E27FC236}">
                <a16:creationId xmlns:a16="http://schemas.microsoft.com/office/drawing/2014/main" id="{E36C4768-0F1D-4B56-B2F7-620391D82386}"/>
              </a:ext>
            </a:extLst>
          </p:cNvPr>
          <p:cNvSpPr>
            <a:spLocks noGrp="1"/>
          </p:cNvSpPr>
          <p:nvPr>
            <p:ph idx="1"/>
          </p:nvPr>
        </p:nvSpPr>
        <p:spPr>
          <a:xfrm>
            <a:off x="4965431" y="2438400"/>
            <a:ext cx="6586489" cy="3785419"/>
          </a:xfrm>
        </p:spPr>
        <p:txBody>
          <a:bodyPr>
            <a:normAutofit/>
          </a:bodyPr>
          <a:lstStyle/>
          <a:p>
            <a:pPr marL="0" indent="0">
              <a:buNone/>
            </a:pPr>
            <a:endParaRPr lang="en-IN" sz="2000" dirty="0">
              <a:effectLst/>
              <a:latin typeface="Agency FB" panose="020B0503020202020204" pitchFamily="34" charset="0"/>
              <a:ea typeface="Calibri" panose="020F0502020204030204" pitchFamily="34" charset="0"/>
            </a:endParaRPr>
          </a:p>
          <a:p>
            <a:pPr marL="0" indent="0">
              <a:buNone/>
            </a:pPr>
            <a:r>
              <a:rPr lang="en-US" sz="2000" b="0" i="0" dirty="0">
                <a:effectLst/>
                <a:latin typeface="Agency FB" panose="020B0503020202020204" pitchFamily="34" charset="0"/>
              </a:rPr>
              <a:t>We will now read the data from a CSV file into a Pandas </a:t>
            </a:r>
            <a:r>
              <a:rPr lang="en-US" sz="2000" b="0" i="0" dirty="0" err="1">
                <a:effectLst/>
                <a:latin typeface="Agency FB" panose="020B0503020202020204" pitchFamily="34" charset="0"/>
              </a:rPr>
              <a:t>DataFrame</a:t>
            </a:r>
            <a:r>
              <a:rPr lang="en-US" sz="2000" b="0" i="0" dirty="0">
                <a:effectLst/>
                <a:latin typeface="Agency FB" panose="020B0503020202020204" pitchFamily="34" charset="0"/>
              </a:rPr>
              <a:t>. The data-set can be downloaded from </a:t>
            </a:r>
            <a:r>
              <a:rPr lang="en-US" sz="2000" b="0" i="0" u="sng" dirty="0">
                <a:effectLst/>
                <a:latin typeface="Agency FB" panose="020B0503020202020204" pitchFamily="34" charset="0"/>
                <a:hlinkClick r:id="rId2"/>
              </a:rPr>
              <a:t>here</a:t>
            </a:r>
            <a:r>
              <a:rPr lang="en-US" sz="2000" b="0" i="0" dirty="0">
                <a:effectLst/>
                <a:latin typeface="charter"/>
              </a:rPr>
              <a:t>.</a:t>
            </a:r>
            <a:endParaRPr lang="en-IN" sz="2000" dirty="0">
              <a:latin typeface="Agency FB" panose="020B0503020202020204" pitchFamily="34" charset="0"/>
              <a:ea typeface="Calibri" panose="020F0502020204030204" pitchFamily="34" charset="0"/>
            </a:endParaRPr>
          </a:p>
          <a:p>
            <a:pPr marL="0" indent="0">
              <a:buNone/>
            </a:pPr>
            <a:r>
              <a:rPr lang="en-IN" sz="2000" dirty="0">
                <a:effectLst/>
                <a:latin typeface="Agency FB" panose="020B0503020202020204" pitchFamily="34" charset="0"/>
                <a:ea typeface="Calibri" panose="020F0502020204030204" pitchFamily="34" charset="0"/>
              </a:rPr>
              <a:t>Loading the data into the pandas data frame is certainly one of the most important steps in EDA, as we can see that the value from the data set is comma-separated. So all we have to do is to just read the CSV into a data frame and pandas data frame does the job for us</a:t>
            </a:r>
          </a:p>
          <a:p>
            <a:pPr marL="0" indent="0">
              <a:buNone/>
            </a:pPr>
            <a:endParaRPr lang="en-IN" sz="2000" dirty="0">
              <a:latin typeface="Agency FB" panose="020B0503020202020204" pitchFamily="34" charset="0"/>
            </a:endParaRPr>
          </a:p>
          <a:p>
            <a:pPr marL="0" indent="0">
              <a:buNone/>
            </a:pPr>
            <a:r>
              <a:rPr lang="en-IN" sz="2000" dirty="0">
                <a:effectLst/>
                <a:latin typeface="Aharoni" panose="02010803020104030203" pitchFamily="2" charset="-79"/>
                <a:ea typeface="Calibri" panose="020F0502020204030204" pitchFamily="34" charset="0"/>
                <a:cs typeface="Aharoni" panose="02010803020104030203" pitchFamily="2" charset="-79"/>
              </a:rPr>
              <a:t>df = </a:t>
            </a:r>
            <a:r>
              <a:rPr lang="en-IN" sz="2000" dirty="0" err="1">
                <a:effectLst/>
                <a:latin typeface="Aharoni" panose="02010803020104030203" pitchFamily="2" charset="-79"/>
                <a:ea typeface="Calibri" panose="020F0502020204030204" pitchFamily="34" charset="0"/>
                <a:cs typeface="Aharoni" panose="02010803020104030203" pitchFamily="2" charset="-79"/>
              </a:rPr>
              <a:t>pd.read_csv</a:t>
            </a:r>
            <a:r>
              <a:rPr lang="en-IN" sz="2000" dirty="0">
                <a:effectLst/>
                <a:latin typeface="Aharoni" panose="02010803020104030203" pitchFamily="2" charset="-79"/>
                <a:ea typeface="Calibri" panose="020F0502020204030204" pitchFamily="34" charset="0"/>
                <a:cs typeface="Aharoni" panose="02010803020104030203" pitchFamily="2" charset="-79"/>
              </a:rPr>
              <a:t>("data.csv")</a:t>
            </a:r>
            <a:endParaRPr lang="en-US" sz="2000" dirty="0">
              <a:effectLst/>
              <a:latin typeface="Aharoni" panose="02010803020104030203" pitchFamily="2" charset="-79"/>
              <a:ea typeface="Calibri" panose="020F0502020204030204" pitchFamily="34" charset="0"/>
              <a:cs typeface="Aharoni" panose="02010803020104030203" pitchFamily="2" charset="-79"/>
            </a:endParaRPr>
          </a:p>
          <a:p>
            <a:pPr marL="0" indent="0">
              <a:buNone/>
            </a:pPr>
            <a:endParaRPr lang="en-IN" sz="2000" dirty="0">
              <a:latin typeface="Times New Roman" panose="02020603050405020304" pitchFamily="18" charset="0"/>
            </a:endParaRPr>
          </a:p>
          <a:p>
            <a:pPr marL="0" indent="0">
              <a:buNone/>
            </a:pPr>
            <a:endParaRPr lang="en-US" sz="2000" dirty="0"/>
          </a:p>
        </p:txBody>
      </p:sp>
      <p:pic>
        <p:nvPicPr>
          <p:cNvPr id="5" name="Picture 4" descr="Computer script on a screen">
            <a:extLst>
              <a:ext uri="{FF2B5EF4-FFF2-40B4-BE49-F238E27FC236}">
                <a16:creationId xmlns:a16="http://schemas.microsoft.com/office/drawing/2014/main" id="{164BDF40-C8D3-4D69-A235-6B2F1040BC35}"/>
              </a:ext>
            </a:extLst>
          </p:cNvPr>
          <p:cNvPicPr>
            <a:picLocks noChangeAspect="1"/>
          </p:cNvPicPr>
          <p:nvPr/>
        </p:nvPicPr>
        <p:blipFill rotWithShape="1">
          <a:blip r:embed="rId3"/>
          <a:srcRect l="7554" r="47326" b="-1"/>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4D3E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69912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596AEE7F-5D35-46D0-845C-FBE2E8FF7A3C}"/>
              </a:ext>
            </a:extLst>
          </p:cNvPr>
          <p:cNvSpPr>
            <a:spLocks noGrp="1" noChangeArrowheads="1"/>
          </p:cNvSpPr>
          <p:nvPr>
            <p:ph idx="1"/>
          </p:nvPr>
        </p:nvSpPr>
        <p:spPr bwMode="auto">
          <a:xfrm>
            <a:off x="4474462" y="630936"/>
            <a:ext cx="7074409" cy="146304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fontScale="25000" lnSpcReduction="20000"/>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spcBef>
                <a:spcPct val="0"/>
              </a:spcBef>
              <a:spcAft>
                <a:spcPts val="600"/>
              </a:spcAft>
              <a:buClrTx/>
              <a:buSzTx/>
              <a:buFontTx/>
              <a:buNone/>
              <a:tabLst/>
            </a:pPr>
            <a:r>
              <a:rPr kumimoji="0" lang="en-US" altLang="en-US" sz="6400" b="0" i="0" u="none" strike="noStrike" cap="none" normalizeH="0" baseline="0">
                <a:ln>
                  <a:noFill/>
                </a:ln>
                <a:solidFill>
                  <a:srgbClr val="FFFFFF"/>
                </a:solidFill>
                <a:effectLst/>
                <a:latin typeface="Agency FB" panose="020B0503020202020204" pitchFamily="34" charset="0"/>
              </a:rPr>
              <a:t>We can check if the data is successfully imported by displaying the first 5 rows of important columns of my dataset dataframe. </a:t>
            </a:r>
          </a:p>
          <a:p>
            <a:pPr marL="0" marR="0" lvl="0" indent="0" defTabSz="914400" rtl="0" eaLnBrk="0" fontAlgn="base" latinLnBrk="0" hangingPunct="0">
              <a:spcBef>
                <a:spcPct val="0"/>
              </a:spcBef>
              <a:spcAft>
                <a:spcPts val="600"/>
              </a:spcAft>
              <a:buClrTx/>
              <a:buSzTx/>
              <a:buFontTx/>
              <a:buNone/>
              <a:tabLst/>
            </a:pPr>
            <a:endParaRPr lang="en-US" altLang="en-US" sz="2900">
              <a:solidFill>
                <a:srgbClr val="FFFFFF"/>
              </a:solidFill>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lang="en-US" altLang="en-US" sz="5600">
              <a:solidFill>
                <a:srgbClr val="FFFFFF"/>
              </a:solidFill>
            </a:endParaRPr>
          </a:p>
          <a:p>
            <a:pPr marL="0" marR="0" lvl="0" indent="0" defTabSz="914400" rtl="0" eaLnBrk="0" fontAlgn="base" latinLnBrk="0" hangingPunct="0">
              <a:spcBef>
                <a:spcPct val="0"/>
              </a:spcBef>
              <a:spcAft>
                <a:spcPts val="600"/>
              </a:spcAft>
              <a:buClrTx/>
              <a:buSzTx/>
              <a:buFontTx/>
              <a:buNone/>
              <a:tabLst/>
            </a:pPr>
            <a:r>
              <a:rPr lang="en-US" altLang="en-US" sz="5600">
                <a:solidFill>
                  <a:srgbClr val="FFFFFF"/>
                </a:solidFill>
                <a:latin typeface="Aharoni" panose="02010803020104030203" pitchFamily="2" charset="-79"/>
                <a:cs typeface="Aharoni" panose="02010803020104030203" pitchFamily="2" charset="-79"/>
              </a:rPr>
              <a:t>df_Columns = pd.read_csv("data.csv", usecols = ['Make','Model','Year','Engine Fuel Type','Engine HP','Transmission Type','MSRP’])</a:t>
            </a:r>
          </a:p>
          <a:p>
            <a:pPr marL="0" marR="0" lvl="0" indent="0" defTabSz="914400" rtl="0" eaLnBrk="0" fontAlgn="base" latinLnBrk="0" hangingPunct="0">
              <a:spcBef>
                <a:spcPct val="0"/>
              </a:spcBef>
              <a:spcAft>
                <a:spcPts val="600"/>
              </a:spcAft>
              <a:buClrTx/>
              <a:buSzTx/>
              <a:buFontTx/>
              <a:buNone/>
              <a:tabLst/>
            </a:pPr>
            <a:endParaRPr lang="en-US" altLang="en-US" sz="5600">
              <a:solidFill>
                <a:srgbClr val="FFFFFF"/>
              </a:solidFill>
              <a:latin typeface="Aharoni" panose="02010803020104030203" pitchFamily="2" charset="-79"/>
              <a:cs typeface="Aharoni" panose="02010803020104030203" pitchFamily="2" charset="-79"/>
            </a:endParaRPr>
          </a:p>
          <a:p>
            <a:pPr marL="0" marR="0" lvl="0" indent="0" defTabSz="914400" rtl="0" eaLnBrk="0" fontAlgn="base" latinLnBrk="0" hangingPunct="0">
              <a:spcBef>
                <a:spcPct val="0"/>
              </a:spcBef>
              <a:spcAft>
                <a:spcPts val="600"/>
              </a:spcAft>
              <a:buClrTx/>
              <a:buSzTx/>
              <a:buFontTx/>
              <a:buNone/>
              <a:tabLst/>
            </a:pPr>
            <a:r>
              <a:rPr lang="en-US" altLang="en-US" sz="5600">
                <a:solidFill>
                  <a:srgbClr val="FFFFFF"/>
                </a:solidFill>
                <a:latin typeface="Aharoni" panose="02010803020104030203" pitchFamily="2" charset="-79"/>
                <a:cs typeface="Aharoni" panose="02010803020104030203" pitchFamily="2" charset="-79"/>
              </a:rPr>
              <a:t>df_Columns.head(5)</a:t>
            </a:r>
          </a:p>
          <a:p>
            <a:pPr marL="0" marR="0" lvl="0" indent="0" defTabSz="914400" rtl="0" eaLnBrk="0" fontAlgn="base" latinLnBrk="0" hangingPunct="0">
              <a:spcBef>
                <a:spcPct val="0"/>
              </a:spcBef>
              <a:spcAft>
                <a:spcPts val="600"/>
              </a:spcAft>
              <a:buClrTx/>
              <a:buSzTx/>
              <a:buFontTx/>
              <a:buNone/>
              <a:tabLst/>
            </a:pPr>
            <a:endParaRPr lang="en-US" altLang="en-US" sz="900">
              <a:solidFill>
                <a:srgbClr val="FFFFFF"/>
              </a:solidFill>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lang="en-US" sz="900" b="0" i="0">
              <a:solidFill>
                <a:srgbClr val="FFFFFF"/>
              </a:solidFill>
              <a:effectLst/>
            </a:endParaRPr>
          </a:p>
          <a:p>
            <a:pPr marL="0" marR="0" lvl="0" indent="0" defTabSz="914400" rtl="0" eaLnBrk="0" fontAlgn="base" latinLnBrk="0" hangingPunct="0">
              <a:spcBef>
                <a:spcPct val="0"/>
              </a:spcBef>
              <a:spcAft>
                <a:spcPts val="600"/>
              </a:spcAft>
              <a:buClrTx/>
              <a:buSzTx/>
              <a:buFontTx/>
              <a:buNone/>
              <a:tabLst/>
            </a:pPr>
            <a:endParaRPr kumimoji="0" lang="en-US" altLang="en-US" sz="900" u="none" strike="noStrike" cap="none" normalizeH="0" baseline="0">
              <a:ln>
                <a:noFill/>
              </a:ln>
              <a:solidFill>
                <a:srgbClr val="FFFFFF"/>
              </a:solidFill>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lang="en-US" altLang="en-US" sz="900" b="0" i="0">
              <a:solidFill>
                <a:srgbClr val="FFFFFF"/>
              </a:solidFill>
              <a:effectLst/>
            </a:endParaRPr>
          </a:p>
          <a:p>
            <a:pPr marL="0" marR="0" lvl="0" indent="0" defTabSz="914400" rtl="0" eaLnBrk="0" fontAlgn="base" latinLnBrk="0" hangingPunct="0">
              <a:spcBef>
                <a:spcPct val="0"/>
              </a:spcBef>
              <a:spcAft>
                <a:spcPts val="600"/>
              </a:spcAft>
              <a:buClrTx/>
              <a:buSzTx/>
              <a:buFontTx/>
              <a:buNone/>
              <a:tabLst/>
            </a:pPr>
            <a:endParaRPr kumimoji="0" lang="en-US" altLang="en-US" sz="900" b="0" i="0" u="none" strike="noStrike" cap="none" normalizeH="0" baseline="0" dirty="0">
              <a:ln>
                <a:noFill/>
              </a:ln>
              <a:solidFill>
                <a:srgbClr val="FFFFFF"/>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F8F7C90B-D89E-457B-B755-A998460773F0}"/>
              </a:ext>
            </a:extLst>
          </p:cNvPr>
          <p:cNvGraphicFramePr>
            <a:graphicFrameLocks noGrp="1"/>
          </p:cNvGraphicFramePr>
          <p:nvPr>
            <p:extLst>
              <p:ext uri="{D42A27DB-BD31-4B8C-83A1-F6EECF244321}">
                <p14:modId xmlns:p14="http://schemas.microsoft.com/office/powerpoint/2010/main" val="1377340530"/>
              </p:ext>
            </p:extLst>
          </p:nvPr>
        </p:nvGraphicFramePr>
        <p:xfrm>
          <a:off x="630936" y="3254245"/>
          <a:ext cx="10917941" cy="2713602"/>
        </p:xfrm>
        <a:graphic>
          <a:graphicData uri="http://schemas.openxmlformats.org/drawingml/2006/table">
            <a:tbl>
              <a:tblPr firstRow="1" bandRow="1">
                <a:noFill/>
              </a:tblPr>
              <a:tblGrid>
                <a:gridCol w="727502">
                  <a:extLst>
                    <a:ext uri="{9D8B030D-6E8A-4147-A177-3AD203B41FA5}">
                      <a16:colId xmlns:a16="http://schemas.microsoft.com/office/drawing/2014/main" val="4051636029"/>
                    </a:ext>
                  </a:extLst>
                </a:gridCol>
                <a:gridCol w="1358144">
                  <a:extLst>
                    <a:ext uri="{9D8B030D-6E8A-4147-A177-3AD203B41FA5}">
                      <a16:colId xmlns:a16="http://schemas.microsoft.com/office/drawing/2014/main" val="3711776143"/>
                    </a:ext>
                  </a:extLst>
                </a:gridCol>
                <a:gridCol w="1489830">
                  <a:extLst>
                    <a:ext uri="{9D8B030D-6E8A-4147-A177-3AD203B41FA5}">
                      <a16:colId xmlns:a16="http://schemas.microsoft.com/office/drawing/2014/main" val="2622802569"/>
                    </a:ext>
                  </a:extLst>
                </a:gridCol>
                <a:gridCol w="1202053">
                  <a:extLst>
                    <a:ext uri="{9D8B030D-6E8A-4147-A177-3AD203B41FA5}">
                      <a16:colId xmlns:a16="http://schemas.microsoft.com/office/drawing/2014/main" val="1966604011"/>
                    </a:ext>
                  </a:extLst>
                </a:gridCol>
                <a:gridCol w="1536713">
                  <a:extLst>
                    <a:ext uri="{9D8B030D-6E8A-4147-A177-3AD203B41FA5}">
                      <a16:colId xmlns:a16="http://schemas.microsoft.com/office/drawing/2014/main" val="975562803"/>
                    </a:ext>
                  </a:extLst>
                </a:gridCol>
                <a:gridCol w="1489830">
                  <a:extLst>
                    <a:ext uri="{9D8B030D-6E8A-4147-A177-3AD203B41FA5}">
                      <a16:colId xmlns:a16="http://schemas.microsoft.com/office/drawing/2014/main" val="2600395385"/>
                    </a:ext>
                  </a:extLst>
                </a:gridCol>
                <a:gridCol w="1702395">
                  <a:extLst>
                    <a:ext uri="{9D8B030D-6E8A-4147-A177-3AD203B41FA5}">
                      <a16:colId xmlns:a16="http://schemas.microsoft.com/office/drawing/2014/main" val="2043109061"/>
                    </a:ext>
                  </a:extLst>
                </a:gridCol>
                <a:gridCol w="1411474">
                  <a:extLst>
                    <a:ext uri="{9D8B030D-6E8A-4147-A177-3AD203B41FA5}">
                      <a16:colId xmlns:a16="http://schemas.microsoft.com/office/drawing/2014/main" val="4241469320"/>
                    </a:ext>
                  </a:extLst>
                </a:gridCol>
              </a:tblGrid>
              <a:tr h="544352">
                <a:tc>
                  <a:txBody>
                    <a:bodyPr/>
                    <a:lstStyle/>
                    <a:p>
                      <a:pPr algn="r" fontAlgn="ctr"/>
                      <a:endParaRPr lang="en-US" sz="1500" b="1" cap="none" spc="30">
                        <a:solidFill>
                          <a:schemeClr val="tx1"/>
                        </a:solidFill>
                        <a:effectLst/>
                      </a:endParaRPr>
                    </a:p>
                  </a:txBody>
                  <a:tcPr marL="0" marR="8288" marT="34595" marB="34595" anchor="ctr">
                    <a:lnL w="12700" cmpd="sng">
                      <a:noFill/>
                    </a:lnL>
                    <a:lnR w="12700" cmpd="sng">
                      <a:noFill/>
                    </a:lnR>
                    <a:lnT w="19050" cap="flat" cmpd="sng" algn="ctr">
                      <a:solidFill>
                        <a:schemeClr val="accent1"/>
                      </a:solidFill>
                      <a:prstDash val="solid"/>
                    </a:lnT>
                    <a:lnB w="38100" cmpd="sng">
                      <a:noFill/>
                    </a:lnB>
                    <a:noFill/>
                  </a:tcPr>
                </a:tc>
                <a:tc>
                  <a:txBody>
                    <a:bodyPr/>
                    <a:lstStyle/>
                    <a:p>
                      <a:pPr algn="r" fontAlgn="ctr"/>
                      <a:r>
                        <a:rPr lang="en-US" sz="1500" b="1" cap="none" spc="30">
                          <a:solidFill>
                            <a:schemeClr val="tx1"/>
                          </a:solidFill>
                          <a:effectLst/>
                        </a:rPr>
                        <a:t>Make</a:t>
                      </a:r>
                    </a:p>
                  </a:txBody>
                  <a:tcPr marL="0" marR="8288" marT="34595" marB="34595" anchor="ctr">
                    <a:lnL w="12700" cmpd="sng">
                      <a:noFill/>
                    </a:lnL>
                    <a:lnR w="12700" cmpd="sng">
                      <a:noFill/>
                    </a:lnR>
                    <a:lnT w="19050" cap="flat" cmpd="sng" algn="ctr">
                      <a:solidFill>
                        <a:schemeClr val="accent1"/>
                      </a:solidFill>
                      <a:prstDash val="solid"/>
                    </a:lnT>
                    <a:lnB w="38100" cmpd="sng">
                      <a:noFill/>
                    </a:lnB>
                    <a:noFill/>
                  </a:tcPr>
                </a:tc>
                <a:tc>
                  <a:txBody>
                    <a:bodyPr/>
                    <a:lstStyle/>
                    <a:p>
                      <a:pPr algn="r" fontAlgn="ctr"/>
                      <a:r>
                        <a:rPr lang="en-US" sz="1500" b="1" cap="none" spc="30">
                          <a:solidFill>
                            <a:schemeClr val="tx1"/>
                          </a:solidFill>
                          <a:effectLst/>
                        </a:rPr>
                        <a:t>Model</a:t>
                      </a:r>
                    </a:p>
                  </a:txBody>
                  <a:tcPr marL="0" marR="8288" marT="34595" marB="34595" anchor="ctr">
                    <a:lnL w="12700" cmpd="sng">
                      <a:noFill/>
                    </a:lnL>
                    <a:lnR w="12700" cmpd="sng">
                      <a:noFill/>
                    </a:lnR>
                    <a:lnT w="19050" cap="flat" cmpd="sng" algn="ctr">
                      <a:solidFill>
                        <a:schemeClr val="accent1"/>
                      </a:solidFill>
                      <a:prstDash val="solid"/>
                    </a:lnT>
                    <a:lnB w="38100" cmpd="sng">
                      <a:noFill/>
                    </a:lnB>
                    <a:noFill/>
                  </a:tcPr>
                </a:tc>
                <a:tc>
                  <a:txBody>
                    <a:bodyPr/>
                    <a:lstStyle/>
                    <a:p>
                      <a:pPr algn="r" fontAlgn="ctr"/>
                      <a:r>
                        <a:rPr lang="en-US" sz="1500" b="1" cap="none" spc="30">
                          <a:solidFill>
                            <a:schemeClr val="tx1"/>
                          </a:solidFill>
                          <a:effectLst/>
                        </a:rPr>
                        <a:t>Year</a:t>
                      </a:r>
                    </a:p>
                  </a:txBody>
                  <a:tcPr marL="0" marR="8288" marT="34595" marB="34595" anchor="ctr">
                    <a:lnL w="12700" cmpd="sng">
                      <a:noFill/>
                    </a:lnL>
                    <a:lnR w="12700" cmpd="sng">
                      <a:noFill/>
                    </a:lnR>
                    <a:lnT w="19050" cap="flat" cmpd="sng" algn="ctr">
                      <a:solidFill>
                        <a:schemeClr val="accent1"/>
                      </a:solidFill>
                      <a:prstDash val="solid"/>
                    </a:lnT>
                    <a:lnB w="38100" cmpd="sng">
                      <a:noFill/>
                    </a:lnB>
                    <a:noFill/>
                  </a:tcPr>
                </a:tc>
                <a:tc>
                  <a:txBody>
                    <a:bodyPr/>
                    <a:lstStyle/>
                    <a:p>
                      <a:pPr algn="r" fontAlgn="ctr"/>
                      <a:r>
                        <a:rPr lang="en-US" sz="1500" b="1" cap="none" spc="30">
                          <a:solidFill>
                            <a:schemeClr val="tx1"/>
                          </a:solidFill>
                          <a:effectLst/>
                        </a:rPr>
                        <a:t>Engine Fuel Type</a:t>
                      </a:r>
                    </a:p>
                  </a:txBody>
                  <a:tcPr marL="0" marR="8288" marT="34595" marB="34595" anchor="ctr">
                    <a:lnL w="12700" cmpd="sng">
                      <a:noFill/>
                    </a:lnL>
                    <a:lnR w="12700" cmpd="sng">
                      <a:noFill/>
                    </a:lnR>
                    <a:lnT w="19050" cap="flat" cmpd="sng" algn="ctr">
                      <a:solidFill>
                        <a:schemeClr val="accent1"/>
                      </a:solidFill>
                      <a:prstDash val="solid"/>
                    </a:lnT>
                    <a:lnB w="38100" cmpd="sng">
                      <a:noFill/>
                    </a:lnB>
                    <a:noFill/>
                  </a:tcPr>
                </a:tc>
                <a:tc>
                  <a:txBody>
                    <a:bodyPr/>
                    <a:lstStyle/>
                    <a:p>
                      <a:pPr algn="r" fontAlgn="ctr"/>
                      <a:r>
                        <a:rPr lang="en-US" sz="1500" b="1" cap="none" spc="30">
                          <a:solidFill>
                            <a:schemeClr val="tx1"/>
                          </a:solidFill>
                          <a:effectLst/>
                        </a:rPr>
                        <a:t>Engine HP</a:t>
                      </a:r>
                    </a:p>
                  </a:txBody>
                  <a:tcPr marL="0" marR="8288" marT="34595" marB="34595" anchor="ctr">
                    <a:lnL w="12700" cmpd="sng">
                      <a:noFill/>
                    </a:lnL>
                    <a:lnR w="12700" cmpd="sng">
                      <a:noFill/>
                    </a:lnR>
                    <a:lnT w="19050" cap="flat" cmpd="sng" algn="ctr">
                      <a:solidFill>
                        <a:schemeClr val="accent1"/>
                      </a:solidFill>
                      <a:prstDash val="solid"/>
                    </a:lnT>
                    <a:lnB w="38100" cmpd="sng">
                      <a:noFill/>
                    </a:lnB>
                    <a:noFill/>
                  </a:tcPr>
                </a:tc>
                <a:tc>
                  <a:txBody>
                    <a:bodyPr/>
                    <a:lstStyle/>
                    <a:p>
                      <a:pPr algn="r" fontAlgn="ctr"/>
                      <a:r>
                        <a:rPr lang="en-US" sz="1500" b="1" cap="none" spc="30">
                          <a:solidFill>
                            <a:schemeClr val="tx1"/>
                          </a:solidFill>
                          <a:effectLst/>
                        </a:rPr>
                        <a:t>Transmission Type</a:t>
                      </a:r>
                    </a:p>
                  </a:txBody>
                  <a:tcPr marL="0" marR="8288" marT="34595" marB="34595" anchor="ctr">
                    <a:lnL w="12700" cmpd="sng">
                      <a:noFill/>
                    </a:lnL>
                    <a:lnR w="12700" cmpd="sng">
                      <a:noFill/>
                    </a:lnR>
                    <a:lnT w="19050" cap="flat" cmpd="sng" algn="ctr">
                      <a:solidFill>
                        <a:schemeClr val="accent1"/>
                      </a:solidFill>
                      <a:prstDash val="solid"/>
                    </a:lnT>
                    <a:lnB w="38100" cmpd="sng">
                      <a:noFill/>
                    </a:lnB>
                    <a:noFill/>
                  </a:tcPr>
                </a:tc>
                <a:tc>
                  <a:txBody>
                    <a:bodyPr/>
                    <a:lstStyle/>
                    <a:p>
                      <a:pPr algn="r" fontAlgn="ctr"/>
                      <a:r>
                        <a:rPr lang="en-US" sz="1500" b="1" cap="none" spc="30">
                          <a:solidFill>
                            <a:schemeClr val="tx1"/>
                          </a:solidFill>
                          <a:effectLst/>
                        </a:rPr>
                        <a:t>MSRP</a:t>
                      </a:r>
                    </a:p>
                  </a:txBody>
                  <a:tcPr marL="0" marR="8288" marT="34595" marB="34595" anchor="ctr">
                    <a:lnL w="12700" cmpd="sng">
                      <a:noFill/>
                    </a:lnL>
                    <a:lnR w="12700" cmpd="sng">
                      <a:noFill/>
                    </a:lnR>
                    <a:lnT w="19050" cap="flat" cmpd="sng" algn="ctr">
                      <a:solidFill>
                        <a:schemeClr val="accent1"/>
                      </a:solidFill>
                      <a:prstDash val="solid"/>
                    </a:lnT>
                    <a:lnB w="38100" cmpd="sng">
                      <a:noFill/>
                    </a:lnB>
                    <a:noFill/>
                  </a:tcPr>
                </a:tc>
                <a:extLst>
                  <a:ext uri="{0D108BD9-81ED-4DB2-BD59-A6C34878D82A}">
                    <a16:rowId xmlns:a16="http://schemas.microsoft.com/office/drawing/2014/main" val="3126430842"/>
                  </a:ext>
                </a:extLst>
              </a:tr>
              <a:tr h="433850">
                <a:tc>
                  <a:txBody>
                    <a:bodyPr/>
                    <a:lstStyle/>
                    <a:p>
                      <a:pPr algn="r" fontAlgn="ctr"/>
                      <a:r>
                        <a:rPr lang="en-US" sz="1100" b="1" cap="none" spc="0">
                          <a:solidFill>
                            <a:schemeClr val="tx1"/>
                          </a:solidFill>
                          <a:effectLst/>
                        </a:rPr>
                        <a:t>0</a:t>
                      </a:r>
                    </a:p>
                  </a:txBody>
                  <a:tcPr marL="0" marR="69190" marT="34595" marB="34595" anchor="ctr">
                    <a:lnL w="12700" cmpd="sng">
                      <a:noFill/>
                      <a:prstDash val="solid"/>
                    </a:lnL>
                    <a:lnR w="12700" cmpd="sng">
                      <a:noFill/>
                      <a:prstDash val="solid"/>
                    </a:lnR>
                    <a:lnT w="38100" cmpd="sng">
                      <a:noFill/>
                    </a:lnT>
                    <a:lnB w="9525" cap="flat" cmpd="sng" algn="ctr">
                      <a:solidFill>
                        <a:schemeClr val="accent1"/>
                      </a:solidFill>
                      <a:prstDash val="solid"/>
                    </a:lnB>
                    <a:noFill/>
                  </a:tcPr>
                </a:tc>
                <a:tc>
                  <a:txBody>
                    <a:bodyPr/>
                    <a:lstStyle/>
                    <a:p>
                      <a:pPr algn="r" fontAlgn="ctr"/>
                      <a:r>
                        <a:rPr lang="en-US" sz="1100" cap="none" spc="0">
                          <a:solidFill>
                            <a:schemeClr val="tx1"/>
                          </a:solidFill>
                          <a:effectLst/>
                        </a:rPr>
                        <a:t>BMW</a:t>
                      </a:r>
                    </a:p>
                  </a:txBody>
                  <a:tcPr marL="0" marR="69190" marT="34595" marB="34595" anchor="ctr">
                    <a:lnL w="12700" cmpd="sng">
                      <a:noFill/>
                      <a:prstDash val="solid"/>
                    </a:lnL>
                    <a:lnR w="12700" cmpd="sng">
                      <a:noFill/>
                      <a:prstDash val="solid"/>
                    </a:lnR>
                    <a:lnT w="38100" cmpd="sng">
                      <a:noFill/>
                    </a:lnT>
                    <a:lnB w="9525" cap="flat" cmpd="sng" algn="ctr">
                      <a:solidFill>
                        <a:schemeClr val="accent1"/>
                      </a:solidFill>
                      <a:prstDash val="solid"/>
                    </a:lnB>
                    <a:noFill/>
                  </a:tcPr>
                </a:tc>
                <a:tc>
                  <a:txBody>
                    <a:bodyPr/>
                    <a:lstStyle/>
                    <a:p>
                      <a:pPr algn="r" fontAlgn="ctr"/>
                      <a:r>
                        <a:rPr lang="en-US" sz="1100" cap="none" spc="0">
                          <a:solidFill>
                            <a:schemeClr val="tx1"/>
                          </a:solidFill>
                          <a:effectLst/>
                        </a:rPr>
                        <a:t>1 Series M</a:t>
                      </a:r>
                    </a:p>
                  </a:txBody>
                  <a:tcPr marL="0" marR="69190" marT="34595" marB="34595" anchor="ctr">
                    <a:lnL w="12700" cmpd="sng">
                      <a:noFill/>
                      <a:prstDash val="solid"/>
                    </a:lnL>
                    <a:lnR w="12700" cmpd="sng">
                      <a:noFill/>
                      <a:prstDash val="solid"/>
                    </a:lnR>
                    <a:lnT w="38100" cmpd="sng">
                      <a:noFill/>
                    </a:lnT>
                    <a:lnB w="9525" cap="flat" cmpd="sng" algn="ctr">
                      <a:solidFill>
                        <a:schemeClr val="accent1"/>
                      </a:solidFill>
                      <a:prstDash val="solid"/>
                    </a:lnB>
                    <a:noFill/>
                  </a:tcPr>
                </a:tc>
                <a:tc>
                  <a:txBody>
                    <a:bodyPr/>
                    <a:lstStyle/>
                    <a:p>
                      <a:pPr algn="r" fontAlgn="ctr"/>
                      <a:r>
                        <a:rPr lang="en-US" sz="1100" cap="none" spc="0">
                          <a:solidFill>
                            <a:schemeClr val="tx1"/>
                          </a:solidFill>
                          <a:effectLst/>
                        </a:rPr>
                        <a:t>2011</a:t>
                      </a:r>
                    </a:p>
                  </a:txBody>
                  <a:tcPr marL="0" marR="69190" marT="34595" marB="34595" anchor="ctr">
                    <a:lnL w="12700" cmpd="sng">
                      <a:noFill/>
                      <a:prstDash val="solid"/>
                    </a:lnL>
                    <a:lnR w="12700" cmpd="sng">
                      <a:noFill/>
                      <a:prstDash val="solid"/>
                    </a:lnR>
                    <a:lnT w="38100" cmpd="sng">
                      <a:noFill/>
                    </a:lnT>
                    <a:lnB w="9525" cap="flat" cmpd="sng" algn="ctr">
                      <a:solidFill>
                        <a:schemeClr val="accent1"/>
                      </a:solidFill>
                      <a:prstDash val="solid"/>
                    </a:lnB>
                    <a:noFill/>
                  </a:tcPr>
                </a:tc>
                <a:tc>
                  <a:txBody>
                    <a:bodyPr/>
                    <a:lstStyle/>
                    <a:p>
                      <a:pPr algn="r" fontAlgn="ctr"/>
                      <a:r>
                        <a:rPr lang="en-US" sz="1100" cap="none" spc="0">
                          <a:solidFill>
                            <a:schemeClr val="tx1"/>
                          </a:solidFill>
                          <a:effectLst/>
                        </a:rPr>
                        <a:t>premium unleaded (required)</a:t>
                      </a:r>
                    </a:p>
                  </a:txBody>
                  <a:tcPr marL="0" marR="69190" marT="34595" marB="34595" anchor="ctr">
                    <a:lnL w="12700" cmpd="sng">
                      <a:noFill/>
                      <a:prstDash val="solid"/>
                    </a:lnL>
                    <a:lnR w="12700" cmpd="sng">
                      <a:noFill/>
                      <a:prstDash val="solid"/>
                    </a:lnR>
                    <a:lnT w="38100" cmpd="sng">
                      <a:noFill/>
                    </a:lnT>
                    <a:lnB w="9525" cap="flat" cmpd="sng" algn="ctr">
                      <a:solidFill>
                        <a:schemeClr val="accent1"/>
                      </a:solidFill>
                      <a:prstDash val="solid"/>
                    </a:lnB>
                    <a:noFill/>
                  </a:tcPr>
                </a:tc>
                <a:tc>
                  <a:txBody>
                    <a:bodyPr/>
                    <a:lstStyle/>
                    <a:p>
                      <a:pPr algn="r" fontAlgn="ctr"/>
                      <a:r>
                        <a:rPr lang="en-US" sz="1100" cap="none" spc="0">
                          <a:solidFill>
                            <a:schemeClr val="tx1"/>
                          </a:solidFill>
                          <a:effectLst/>
                        </a:rPr>
                        <a:t>335.0</a:t>
                      </a:r>
                    </a:p>
                  </a:txBody>
                  <a:tcPr marL="0" marR="69190" marT="34595" marB="34595" anchor="ctr">
                    <a:lnL w="12700" cmpd="sng">
                      <a:noFill/>
                      <a:prstDash val="solid"/>
                    </a:lnL>
                    <a:lnR w="12700" cmpd="sng">
                      <a:noFill/>
                      <a:prstDash val="solid"/>
                    </a:lnR>
                    <a:lnT w="38100" cmpd="sng">
                      <a:noFill/>
                    </a:lnT>
                    <a:lnB w="9525" cap="flat" cmpd="sng" algn="ctr">
                      <a:solidFill>
                        <a:schemeClr val="accent1"/>
                      </a:solidFill>
                      <a:prstDash val="solid"/>
                    </a:lnB>
                    <a:noFill/>
                  </a:tcPr>
                </a:tc>
                <a:tc>
                  <a:txBody>
                    <a:bodyPr/>
                    <a:lstStyle/>
                    <a:p>
                      <a:pPr algn="r" fontAlgn="ctr"/>
                      <a:r>
                        <a:rPr lang="en-US" sz="1100" cap="none" spc="0">
                          <a:solidFill>
                            <a:schemeClr val="tx1"/>
                          </a:solidFill>
                          <a:effectLst/>
                        </a:rPr>
                        <a:t>MANUAL</a:t>
                      </a:r>
                    </a:p>
                  </a:txBody>
                  <a:tcPr marL="0" marR="69190" marT="34595" marB="34595" anchor="ctr">
                    <a:lnL w="12700" cmpd="sng">
                      <a:noFill/>
                      <a:prstDash val="solid"/>
                    </a:lnL>
                    <a:lnR w="12700" cmpd="sng">
                      <a:noFill/>
                      <a:prstDash val="solid"/>
                    </a:lnR>
                    <a:lnT w="38100" cmpd="sng">
                      <a:noFill/>
                    </a:lnT>
                    <a:lnB w="9525" cap="flat" cmpd="sng" algn="ctr">
                      <a:solidFill>
                        <a:schemeClr val="accent1"/>
                      </a:solidFill>
                      <a:prstDash val="solid"/>
                    </a:lnB>
                    <a:noFill/>
                  </a:tcPr>
                </a:tc>
                <a:tc>
                  <a:txBody>
                    <a:bodyPr/>
                    <a:lstStyle/>
                    <a:p>
                      <a:pPr algn="r" fontAlgn="ctr"/>
                      <a:r>
                        <a:rPr lang="en-US" sz="1100" cap="none" spc="0">
                          <a:solidFill>
                            <a:schemeClr val="tx1"/>
                          </a:solidFill>
                          <a:effectLst/>
                        </a:rPr>
                        <a:t>46135</a:t>
                      </a:r>
                    </a:p>
                  </a:txBody>
                  <a:tcPr marL="0" marR="69190" marT="34595" marB="34595" anchor="ctr">
                    <a:lnL w="12700" cmpd="sng">
                      <a:noFill/>
                      <a:prstDash val="solid"/>
                    </a:lnL>
                    <a:lnR w="12700" cmpd="sng">
                      <a:noFill/>
                      <a:prstDash val="solid"/>
                    </a:lnR>
                    <a:lnT w="38100" cmpd="sng">
                      <a:noFill/>
                    </a:lnT>
                    <a:lnB w="9525" cap="flat" cmpd="sng" algn="ctr">
                      <a:solidFill>
                        <a:schemeClr val="accent1"/>
                      </a:solidFill>
                      <a:prstDash val="solid"/>
                    </a:lnB>
                    <a:noFill/>
                  </a:tcPr>
                </a:tc>
                <a:extLst>
                  <a:ext uri="{0D108BD9-81ED-4DB2-BD59-A6C34878D82A}">
                    <a16:rowId xmlns:a16="http://schemas.microsoft.com/office/drawing/2014/main" val="1644177657"/>
                  </a:ext>
                </a:extLst>
              </a:tr>
              <a:tr h="433850">
                <a:tc>
                  <a:txBody>
                    <a:bodyPr/>
                    <a:lstStyle/>
                    <a:p>
                      <a:pPr algn="r" fontAlgn="ctr"/>
                      <a:r>
                        <a:rPr lang="en-US" sz="1100" b="1" cap="none" spc="0">
                          <a:solidFill>
                            <a:schemeClr val="tx1"/>
                          </a:solidFill>
                          <a:effectLst/>
                        </a:rPr>
                        <a:t>1</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BMW</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1 Series</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2011</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premium unleaded (required)</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300.0</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MANUAL</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40650</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1729339875"/>
                  </a:ext>
                </a:extLst>
              </a:tr>
              <a:tr h="433850">
                <a:tc>
                  <a:txBody>
                    <a:bodyPr/>
                    <a:lstStyle/>
                    <a:p>
                      <a:pPr algn="r" fontAlgn="ctr"/>
                      <a:r>
                        <a:rPr lang="en-US" sz="1100" b="1" cap="none" spc="0">
                          <a:solidFill>
                            <a:schemeClr val="tx1"/>
                          </a:solidFill>
                          <a:effectLst/>
                        </a:rPr>
                        <a:t>2</a:t>
                      </a:r>
                    </a:p>
                  </a:txBody>
                  <a:tcPr marL="0" marR="69190" marT="34595" marB="34595"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tc>
                  <a:txBody>
                    <a:bodyPr/>
                    <a:lstStyle/>
                    <a:p>
                      <a:pPr algn="r" fontAlgn="ctr"/>
                      <a:r>
                        <a:rPr lang="en-US" sz="1100" cap="none" spc="0">
                          <a:solidFill>
                            <a:schemeClr val="tx1"/>
                          </a:solidFill>
                          <a:effectLst/>
                        </a:rPr>
                        <a:t>BMW</a:t>
                      </a:r>
                    </a:p>
                  </a:txBody>
                  <a:tcPr marL="0" marR="69190" marT="34595" marB="34595"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tc>
                  <a:txBody>
                    <a:bodyPr/>
                    <a:lstStyle/>
                    <a:p>
                      <a:pPr algn="r" fontAlgn="ctr"/>
                      <a:r>
                        <a:rPr lang="en-US" sz="1100" cap="none" spc="0">
                          <a:solidFill>
                            <a:schemeClr val="tx1"/>
                          </a:solidFill>
                          <a:effectLst/>
                        </a:rPr>
                        <a:t>1 Series</a:t>
                      </a:r>
                    </a:p>
                  </a:txBody>
                  <a:tcPr marL="0" marR="69190" marT="34595" marB="34595"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tc>
                  <a:txBody>
                    <a:bodyPr/>
                    <a:lstStyle/>
                    <a:p>
                      <a:pPr algn="r" fontAlgn="ctr"/>
                      <a:r>
                        <a:rPr lang="en-US" sz="1100" cap="none" spc="0">
                          <a:solidFill>
                            <a:schemeClr val="tx1"/>
                          </a:solidFill>
                          <a:effectLst/>
                        </a:rPr>
                        <a:t>2011</a:t>
                      </a:r>
                    </a:p>
                  </a:txBody>
                  <a:tcPr marL="0" marR="69190" marT="34595" marB="34595"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tc>
                  <a:txBody>
                    <a:bodyPr/>
                    <a:lstStyle/>
                    <a:p>
                      <a:pPr algn="r" fontAlgn="ctr"/>
                      <a:r>
                        <a:rPr lang="en-US" sz="1100" cap="none" spc="0">
                          <a:solidFill>
                            <a:schemeClr val="tx1"/>
                          </a:solidFill>
                          <a:effectLst/>
                        </a:rPr>
                        <a:t>premium unleaded (required)</a:t>
                      </a:r>
                    </a:p>
                  </a:txBody>
                  <a:tcPr marL="0" marR="69190" marT="34595" marB="34595"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tc>
                  <a:txBody>
                    <a:bodyPr/>
                    <a:lstStyle/>
                    <a:p>
                      <a:pPr algn="r" fontAlgn="ctr"/>
                      <a:r>
                        <a:rPr lang="en-US" sz="1100" cap="none" spc="0">
                          <a:solidFill>
                            <a:schemeClr val="tx1"/>
                          </a:solidFill>
                          <a:effectLst/>
                        </a:rPr>
                        <a:t>300.0</a:t>
                      </a:r>
                    </a:p>
                  </a:txBody>
                  <a:tcPr marL="0" marR="69190" marT="34595" marB="34595"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tc>
                  <a:txBody>
                    <a:bodyPr/>
                    <a:lstStyle/>
                    <a:p>
                      <a:pPr algn="r" fontAlgn="ctr"/>
                      <a:r>
                        <a:rPr lang="en-US" sz="1100" cap="none" spc="0">
                          <a:solidFill>
                            <a:schemeClr val="tx1"/>
                          </a:solidFill>
                          <a:effectLst/>
                        </a:rPr>
                        <a:t>MANUAL</a:t>
                      </a:r>
                    </a:p>
                  </a:txBody>
                  <a:tcPr marL="0" marR="69190" marT="34595" marB="34595"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tc>
                  <a:txBody>
                    <a:bodyPr/>
                    <a:lstStyle/>
                    <a:p>
                      <a:pPr algn="r" fontAlgn="ctr"/>
                      <a:r>
                        <a:rPr lang="en-US" sz="1100" cap="none" spc="0">
                          <a:solidFill>
                            <a:schemeClr val="tx1"/>
                          </a:solidFill>
                          <a:effectLst/>
                        </a:rPr>
                        <a:t>36350</a:t>
                      </a:r>
                    </a:p>
                  </a:txBody>
                  <a:tcPr marL="0" marR="69190" marT="34595" marB="34595" anchor="ctr">
                    <a:lnL w="12700" cmpd="sng">
                      <a:noFill/>
                      <a:prstDash val="solid"/>
                    </a:lnL>
                    <a:lnR w="12700" cmpd="sng">
                      <a:noFill/>
                      <a:prstDash val="solid"/>
                    </a:lnR>
                    <a:lnT w="12700" cmpd="sng">
                      <a:noFill/>
                      <a:prstDash val="solid"/>
                    </a:lnT>
                    <a:lnB w="9525" cap="flat" cmpd="sng" algn="ctr">
                      <a:solidFill>
                        <a:schemeClr val="accent1"/>
                      </a:solidFill>
                      <a:prstDash val="solid"/>
                    </a:lnB>
                    <a:noFill/>
                  </a:tcPr>
                </a:tc>
                <a:extLst>
                  <a:ext uri="{0D108BD9-81ED-4DB2-BD59-A6C34878D82A}">
                    <a16:rowId xmlns:a16="http://schemas.microsoft.com/office/drawing/2014/main" val="1009352207"/>
                  </a:ext>
                </a:extLst>
              </a:tr>
              <a:tr h="433850">
                <a:tc>
                  <a:txBody>
                    <a:bodyPr/>
                    <a:lstStyle/>
                    <a:p>
                      <a:pPr algn="r" fontAlgn="ctr"/>
                      <a:r>
                        <a:rPr lang="en-US" sz="1100" b="1" cap="none" spc="0">
                          <a:solidFill>
                            <a:schemeClr val="tx1"/>
                          </a:solidFill>
                          <a:effectLst/>
                        </a:rPr>
                        <a:t>3</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BMW</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1 Series</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2011</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premium unleaded (required)</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230.0</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MANUAL</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gn="r" fontAlgn="ctr"/>
                      <a:r>
                        <a:rPr lang="en-US" sz="1100" cap="none" spc="0">
                          <a:solidFill>
                            <a:schemeClr val="tx1"/>
                          </a:solidFill>
                          <a:effectLst/>
                        </a:rPr>
                        <a:t>29450</a:t>
                      </a:r>
                    </a:p>
                  </a:txBody>
                  <a:tcPr marL="41438" marR="69190" marT="34595" marB="34595" anchor="ctr">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1991813267"/>
                  </a:ext>
                </a:extLst>
              </a:tr>
              <a:tr h="433850">
                <a:tc>
                  <a:txBody>
                    <a:bodyPr/>
                    <a:lstStyle/>
                    <a:p>
                      <a:pPr algn="r" fontAlgn="ctr"/>
                      <a:r>
                        <a:rPr lang="en-US" sz="1100" b="1" cap="none" spc="0">
                          <a:solidFill>
                            <a:schemeClr val="tx1"/>
                          </a:solidFill>
                          <a:effectLst/>
                        </a:rPr>
                        <a:t>4</a:t>
                      </a:r>
                    </a:p>
                  </a:txBody>
                  <a:tcPr marL="0" marR="69190" marT="34595" marB="34595" anchor="ctr">
                    <a:lnL w="12700" cmpd="sng">
                      <a:noFill/>
                      <a:prstDash val="solid"/>
                    </a:lnL>
                    <a:lnR w="12700" cmpd="sng">
                      <a:noFill/>
                      <a:prstDash val="solid"/>
                    </a:lnR>
                    <a:lnT w="12700" cmpd="sng">
                      <a:noFill/>
                      <a:prstDash val="solid"/>
                    </a:lnT>
                    <a:lnB w="12700" cmpd="sng">
                      <a:noFill/>
                      <a:prstDash val="solid"/>
                    </a:lnB>
                    <a:noFill/>
                  </a:tcPr>
                </a:tc>
                <a:tc>
                  <a:txBody>
                    <a:bodyPr/>
                    <a:lstStyle/>
                    <a:p>
                      <a:pPr algn="r" fontAlgn="ctr"/>
                      <a:r>
                        <a:rPr lang="en-US" sz="1100" cap="none" spc="0">
                          <a:solidFill>
                            <a:schemeClr val="tx1"/>
                          </a:solidFill>
                          <a:effectLst/>
                        </a:rPr>
                        <a:t>BMW</a:t>
                      </a:r>
                    </a:p>
                  </a:txBody>
                  <a:tcPr marL="0" marR="69190" marT="34595" marB="34595" anchor="ctr">
                    <a:lnL w="12700" cmpd="sng">
                      <a:noFill/>
                      <a:prstDash val="solid"/>
                    </a:lnL>
                    <a:lnR w="12700" cmpd="sng">
                      <a:noFill/>
                      <a:prstDash val="solid"/>
                    </a:lnR>
                    <a:lnT w="12700" cmpd="sng">
                      <a:noFill/>
                      <a:prstDash val="solid"/>
                    </a:lnT>
                    <a:lnB w="12700" cmpd="sng">
                      <a:noFill/>
                      <a:prstDash val="solid"/>
                    </a:lnB>
                    <a:noFill/>
                  </a:tcPr>
                </a:tc>
                <a:tc>
                  <a:txBody>
                    <a:bodyPr/>
                    <a:lstStyle/>
                    <a:p>
                      <a:pPr algn="r" fontAlgn="ctr"/>
                      <a:r>
                        <a:rPr lang="en-US" sz="1100" cap="none" spc="0">
                          <a:solidFill>
                            <a:schemeClr val="tx1"/>
                          </a:solidFill>
                          <a:effectLst/>
                        </a:rPr>
                        <a:t>1 Series</a:t>
                      </a:r>
                    </a:p>
                  </a:txBody>
                  <a:tcPr marL="0" marR="69190" marT="34595" marB="34595" anchor="ctr">
                    <a:lnL w="12700" cmpd="sng">
                      <a:noFill/>
                      <a:prstDash val="solid"/>
                    </a:lnL>
                    <a:lnR w="12700" cmpd="sng">
                      <a:noFill/>
                      <a:prstDash val="solid"/>
                    </a:lnR>
                    <a:lnT w="12700" cmpd="sng">
                      <a:noFill/>
                      <a:prstDash val="solid"/>
                    </a:lnT>
                    <a:lnB w="12700" cmpd="sng">
                      <a:noFill/>
                      <a:prstDash val="solid"/>
                    </a:lnB>
                    <a:noFill/>
                  </a:tcPr>
                </a:tc>
                <a:tc>
                  <a:txBody>
                    <a:bodyPr/>
                    <a:lstStyle/>
                    <a:p>
                      <a:pPr algn="r" fontAlgn="ctr"/>
                      <a:r>
                        <a:rPr lang="en-US" sz="1100" cap="none" spc="0">
                          <a:solidFill>
                            <a:schemeClr val="tx1"/>
                          </a:solidFill>
                          <a:effectLst/>
                        </a:rPr>
                        <a:t>2011</a:t>
                      </a:r>
                    </a:p>
                  </a:txBody>
                  <a:tcPr marL="0" marR="69190" marT="34595" marB="34595" anchor="ctr">
                    <a:lnL w="12700" cmpd="sng">
                      <a:noFill/>
                      <a:prstDash val="solid"/>
                    </a:lnL>
                    <a:lnR w="12700" cmpd="sng">
                      <a:noFill/>
                      <a:prstDash val="solid"/>
                    </a:lnR>
                    <a:lnT w="12700" cmpd="sng">
                      <a:noFill/>
                      <a:prstDash val="solid"/>
                    </a:lnT>
                    <a:lnB w="12700" cmpd="sng">
                      <a:noFill/>
                      <a:prstDash val="solid"/>
                    </a:lnB>
                    <a:noFill/>
                  </a:tcPr>
                </a:tc>
                <a:tc>
                  <a:txBody>
                    <a:bodyPr/>
                    <a:lstStyle/>
                    <a:p>
                      <a:pPr algn="r" fontAlgn="ctr"/>
                      <a:r>
                        <a:rPr lang="en-US" sz="1100" cap="none" spc="0">
                          <a:solidFill>
                            <a:schemeClr val="tx1"/>
                          </a:solidFill>
                          <a:effectLst/>
                        </a:rPr>
                        <a:t>premium unleaded (required)</a:t>
                      </a:r>
                    </a:p>
                  </a:txBody>
                  <a:tcPr marL="0" marR="69190" marT="34595" marB="34595" anchor="ctr">
                    <a:lnL w="12700" cmpd="sng">
                      <a:noFill/>
                      <a:prstDash val="solid"/>
                    </a:lnL>
                    <a:lnR w="12700" cmpd="sng">
                      <a:noFill/>
                      <a:prstDash val="solid"/>
                    </a:lnR>
                    <a:lnT w="12700" cmpd="sng">
                      <a:noFill/>
                      <a:prstDash val="solid"/>
                    </a:lnT>
                    <a:lnB w="12700" cmpd="sng">
                      <a:noFill/>
                      <a:prstDash val="solid"/>
                    </a:lnB>
                    <a:noFill/>
                  </a:tcPr>
                </a:tc>
                <a:tc>
                  <a:txBody>
                    <a:bodyPr/>
                    <a:lstStyle/>
                    <a:p>
                      <a:pPr algn="r" fontAlgn="ctr"/>
                      <a:r>
                        <a:rPr lang="en-US" sz="1100" cap="none" spc="0">
                          <a:solidFill>
                            <a:schemeClr val="tx1"/>
                          </a:solidFill>
                          <a:effectLst/>
                        </a:rPr>
                        <a:t>230.0</a:t>
                      </a:r>
                    </a:p>
                  </a:txBody>
                  <a:tcPr marL="0" marR="69190" marT="34595" marB="34595" anchor="ctr">
                    <a:lnL w="12700" cmpd="sng">
                      <a:noFill/>
                      <a:prstDash val="solid"/>
                    </a:lnL>
                    <a:lnR w="12700" cmpd="sng">
                      <a:noFill/>
                      <a:prstDash val="solid"/>
                    </a:lnR>
                    <a:lnT w="12700" cmpd="sng">
                      <a:noFill/>
                      <a:prstDash val="solid"/>
                    </a:lnT>
                    <a:lnB w="12700" cmpd="sng">
                      <a:noFill/>
                      <a:prstDash val="solid"/>
                    </a:lnB>
                    <a:noFill/>
                  </a:tcPr>
                </a:tc>
                <a:tc>
                  <a:txBody>
                    <a:bodyPr/>
                    <a:lstStyle/>
                    <a:p>
                      <a:pPr algn="r" fontAlgn="ctr"/>
                      <a:r>
                        <a:rPr lang="en-US" sz="1100" cap="none" spc="0">
                          <a:solidFill>
                            <a:schemeClr val="tx1"/>
                          </a:solidFill>
                          <a:effectLst/>
                        </a:rPr>
                        <a:t>MANUAL</a:t>
                      </a:r>
                    </a:p>
                  </a:txBody>
                  <a:tcPr marL="0" marR="69190" marT="34595" marB="34595" anchor="ctr">
                    <a:lnL w="12700" cmpd="sng">
                      <a:noFill/>
                      <a:prstDash val="solid"/>
                    </a:lnL>
                    <a:lnR w="12700" cmpd="sng">
                      <a:noFill/>
                      <a:prstDash val="solid"/>
                    </a:lnR>
                    <a:lnT w="12700" cmpd="sng">
                      <a:noFill/>
                      <a:prstDash val="solid"/>
                    </a:lnT>
                    <a:lnB w="12700" cmpd="sng">
                      <a:noFill/>
                      <a:prstDash val="solid"/>
                    </a:lnB>
                    <a:noFill/>
                  </a:tcPr>
                </a:tc>
                <a:tc>
                  <a:txBody>
                    <a:bodyPr/>
                    <a:lstStyle/>
                    <a:p>
                      <a:pPr algn="r" fontAlgn="ctr"/>
                      <a:r>
                        <a:rPr lang="en-US" sz="1100" cap="none" spc="0">
                          <a:solidFill>
                            <a:schemeClr val="tx1"/>
                          </a:solidFill>
                          <a:effectLst/>
                        </a:rPr>
                        <a:t>34500</a:t>
                      </a:r>
                    </a:p>
                  </a:txBody>
                  <a:tcPr marL="0" marR="69190" marT="34595" marB="34595"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797308685"/>
                  </a:ext>
                </a:extLst>
              </a:tr>
            </a:tbl>
          </a:graphicData>
        </a:graphic>
      </p:graphicFrame>
    </p:spTree>
    <p:extLst>
      <p:ext uri="{BB962C8B-B14F-4D97-AF65-F5344CB8AC3E}">
        <p14:creationId xmlns:p14="http://schemas.microsoft.com/office/powerpoint/2010/main" val="1093004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A7091D-7223-41C8-9281-FB0027548163}"/>
              </a:ext>
            </a:extLst>
          </p:cNvPr>
          <p:cNvSpPr>
            <a:spLocks noGrp="1"/>
          </p:cNvSpPr>
          <p:nvPr>
            <p:ph type="title"/>
          </p:nvPr>
        </p:nvSpPr>
        <p:spPr>
          <a:xfrm>
            <a:off x="841248" y="548640"/>
            <a:ext cx="3600860" cy="5431536"/>
          </a:xfrm>
        </p:spPr>
        <p:txBody>
          <a:bodyPr>
            <a:normAutofit/>
          </a:bodyPr>
          <a:lstStyle/>
          <a:p>
            <a:r>
              <a:rPr lang="en-US" sz="4200" dirty="0">
                <a:latin typeface="Algerian" panose="04020705040A02060702" pitchFamily="82" charset="0"/>
              </a:rPr>
              <a:t>TO get the total information of our dataset</a:t>
            </a:r>
          </a:p>
        </p:txBody>
      </p:sp>
      <p:sp>
        <p:nvSpPr>
          <p:cNvPr id="36"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2">
            <a:extLst>
              <a:ext uri="{FF2B5EF4-FFF2-40B4-BE49-F238E27FC236}">
                <a16:creationId xmlns:a16="http://schemas.microsoft.com/office/drawing/2014/main" id="{8E52A00A-0707-475C-882D-90FB7EDEEBCD}"/>
              </a:ext>
            </a:extLst>
          </p:cNvPr>
          <p:cNvSpPr>
            <a:spLocks noGrp="1"/>
          </p:cNvSpPr>
          <p:nvPr>
            <p:ph idx="1"/>
          </p:nvPr>
        </p:nvSpPr>
        <p:spPr>
          <a:xfrm>
            <a:off x="5203362" y="713232"/>
            <a:ext cx="6224335" cy="5431536"/>
          </a:xfrm>
        </p:spPr>
        <p:txBody>
          <a:bodyPr anchor="ctr">
            <a:noAutofit/>
          </a:bodyPr>
          <a:lstStyle/>
          <a:p>
            <a:pPr marL="0" indent="0">
              <a:buNone/>
            </a:pPr>
            <a:r>
              <a:rPr lang="en-US" sz="1100" dirty="0">
                <a:latin typeface="Aharoni" panose="02010803020104030203" pitchFamily="2" charset="-79"/>
                <a:cs typeface="Aharoni" panose="02010803020104030203" pitchFamily="2" charset="-79"/>
              </a:rPr>
              <a:t>df.info()</a:t>
            </a:r>
            <a:endParaRPr lang="en-US" sz="1100" dirty="0"/>
          </a:p>
          <a:p>
            <a:pPr marL="0" indent="0">
              <a:buNone/>
            </a:pPr>
            <a:r>
              <a:rPr lang="en-US" sz="1100" dirty="0"/>
              <a:t>&lt;class '</a:t>
            </a:r>
            <a:r>
              <a:rPr lang="en-US" sz="1100" dirty="0" err="1"/>
              <a:t>pandas.core.frame.DataFrame</a:t>
            </a:r>
            <a:r>
              <a:rPr lang="en-US" sz="1100" dirty="0"/>
              <a:t>'&gt;</a:t>
            </a:r>
          </a:p>
          <a:p>
            <a:pPr marL="0" indent="0">
              <a:buNone/>
            </a:pPr>
            <a:r>
              <a:rPr lang="en-US" sz="1100" dirty="0" err="1"/>
              <a:t>RangeIndex</a:t>
            </a:r>
            <a:r>
              <a:rPr lang="en-US" sz="1100" dirty="0"/>
              <a:t>: 11914 entries, 0 to 11913</a:t>
            </a:r>
          </a:p>
          <a:p>
            <a:pPr marL="0" indent="0">
              <a:buNone/>
            </a:pPr>
            <a:r>
              <a:rPr lang="en-US" sz="1100" dirty="0"/>
              <a:t>Data columns (total 16 columns):</a:t>
            </a:r>
          </a:p>
          <a:p>
            <a:pPr marL="0" indent="0">
              <a:buNone/>
            </a:pPr>
            <a:r>
              <a:rPr lang="en-US" sz="1100" dirty="0"/>
              <a:t> #   Column             Non-Null Count  </a:t>
            </a:r>
            <a:r>
              <a:rPr lang="en-US" sz="1100" dirty="0" err="1"/>
              <a:t>Dtype</a:t>
            </a:r>
            <a:r>
              <a:rPr lang="en-US" sz="1100" dirty="0"/>
              <a:t>  </a:t>
            </a:r>
          </a:p>
          <a:p>
            <a:pPr marL="0" indent="0">
              <a:buNone/>
            </a:pPr>
            <a:r>
              <a:rPr lang="en-US" sz="1100" dirty="0"/>
              <a:t>---  ------             --------------  -----  </a:t>
            </a:r>
          </a:p>
          <a:p>
            <a:pPr marL="0" indent="0">
              <a:buNone/>
            </a:pPr>
            <a:r>
              <a:rPr lang="en-US" sz="1100" dirty="0"/>
              <a:t> 0   Make               11914 non-null  object </a:t>
            </a:r>
          </a:p>
          <a:p>
            <a:pPr marL="0" indent="0">
              <a:buNone/>
            </a:pPr>
            <a:r>
              <a:rPr lang="en-US" sz="1100" dirty="0"/>
              <a:t> 1   Model              11914 non-null  object </a:t>
            </a:r>
          </a:p>
          <a:p>
            <a:pPr marL="0" indent="0">
              <a:buNone/>
            </a:pPr>
            <a:r>
              <a:rPr lang="en-US" sz="1100" dirty="0"/>
              <a:t> 2   Year               11914 non-null  int64  </a:t>
            </a:r>
          </a:p>
          <a:p>
            <a:pPr marL="0" indent="0">
              <a:buNone/>
            </a:pPr>
            <a:r>
              <a:rPr lang="en-US" sz="1100" dirty="0"/>
              <a:t> 3   Engine Fuel Type   11911 non-null  object </a:t>
            </a:r>
          </a:p>
          <a:p>
            <a:pPr marL="0" indent="0">
              <a:buNone/>
            </a:pPr>
            <a:r>
              <a:rPr lang="en-US" sz="1100" dirty="0"/>
              <a:t> 4   Engine HP          11845 non-null  float64</a:t>
            </a:r>
          </a:p>
          <a:p>
            <a:pPr marL="0" indent="0">
              <a:buNone/>
            </a:pPr>
            <a:r>
              <a:rPr lang="en-US" sz="1100" dirty="0"/>
              <a:t> 5   Engine Cylinders   11884 non-null  float64</a:t>
            </a:r>
          </a:p>
          <a:p>
            <a:pPr marL="0" indent="0">
              <a:buNone/>
            </a:pPr>
            <a:r>
              <a:rPr lang="en-US" sz="1100" dirty="0"/>
              <a:t> 6   Transmission Type  11914 non-null  object </a:t>
            </a:r>
          </a:p>
          <a:p>
            <a:pPr marL="0" indent="0">
              <a:buNone/>
            </a:pPr>
            <a:r>
              <a:rPr lang="en-US" sz="1100" dirty="0"/>
              <a:t> 7   </a:t>
            </a:r>
            <a:r>
              <a:rPr lang="en-US" sz="1100" dirty="0" err="1"/>
              <a:t>Driven_Wheels</a:t>
            </a:r>
            <a:r>
              <a:rPr lang="en-US" sz="1100" dirty="0"/>
              <a:t>      11914 non-null  object </a:t>
            </a:r>
          </a:p>
          <a:p>
            <a:pPr marL="0" indent="0">
              <a:buNone/>
            </a:pPr>
            <a:r>
              <a:rPr lang="en-US" sz="1100" dirty="0"/>
              <a:t> 8   Number of Doors    11908 non-null  float64</a:t>
            </a:r>
          </a:p>
          <a:p>
            <a:pPr marL="0" indent="0">
              <a:buNone/>
            </a:pPr>
            <a:r>
              <a:rPr lang="en-US" sz="1100" dirty="0"/>
              <a:t> 9   Market Category    8172 non-null   object </a:t>
            </a:r>
          </a:p>
          <a:p>
            <a:pPr marL="0" indent="0">
              <a:buNone/>
            </a:pPr>
            <a:r>
              <a:rPr lang="en-US" sz="1100" dirty="0"/>
              <a:t> 10  Vehicle Size       11914 non-null  object </a:t>
            </a:r>
          </a:p>
          <a:p>
            <a:pPr marL="0" indent="0">
              <a:buNone/>
            </a:pPr>
            <a:r>
              <a:rPr lang="en-US" sz="1100" dirty="0"/>
              <a:t> 11  Vehicle Style      11914 non-null  object </a:t>
            </a:r>
          </a:p>
          <a:p>
            <a:pPr marL="0" indent="0">
              <a:buNone/>
            </a:pPr>
            <a:r>
              <a:rPr lang="en-US" sz="1100" dirty="0"/>
              <a:t> 12  highway MPG        11914 non-null  int64  </a:t>
            </a:r>
          </a:p>
          <a:p>
            <a:pPr marL="0" indent="0">
              <a:buNone/>
            </a:pPr>
            <a:r>
              <a:rPr lang="en-US" sz="1100" dirty="0"/>
              <a:t> 13  city mpg           11914 non-null  int64  </a:t>
            </a:r>
          </a:p>
          <a:p>
            <a:pPr marL="0" indent="0">
              <a:buNone/>
            </a:pPr>
            <a:r>
              <a:rPr lang="en-US" sz="1100" dirty="0"/>
              <a:t> 14  Popularity         11914 non-null  int64  </a:t>
            </a:r>
          </a:p>
          <a:p>
            <a:pPr marL="0" indent="0">
              <a:buNone/>
            </a:pPr>
            <a:r>
              <a:rPr lang="en-US" sz="1100" dirty="0"/>
              <a:t> 15  MSRP               11914 non-null  int64  </a:t>
            </a:r>
          </a:p>
          <a:p>
            <a:pPr marL="0" indent="0">
              <a:buNone/>
            </a:pPr>
            <a:r>
              <a:rPr lang="en-US" sz="1100" dirty="0" err="1"/>
              <a:t>dtypes</a:t>
            </a:r>
            <a:r>
              <a:rPr lang="en-US" sz="1100" dirty="0"/>
              <a:t>: float64(3), int64(5), object(8)</a:t>
            </a:r>
          </a:p>
          <a:p>
            <a:pPr marL="0" indent="0">
              <a:buNone/>
            </a:pPr>
            <a:r>
              <a:rPr lang="en-US" sz="1100" dirty="0"/>
              <a:t>memory usage: 1.5+ MB</a:t>
            </a:r>
          </a:p>
        </p:txBody>
      </p:sp>
    </p:spTree>
    <p:extLst>
      <p:ext uri="{BB962C8B-B14F-4D97-AF65-F5344CB8AC3E}">
        <p14:creationId xmlns:p14="http://schemas.microsoft.com/office/powerpoint/2010/main" val="151462824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A7307340-1788-478F-94C0-0AA7172DEA0B}"/>
              </a:ext>
            </a:extLst>
          </p:cNvPr>
          <p:cNvSpPr>
            <a:spLocks noGrp="1" noChangeArrowheads="1"/>
          </p:cNvSpPr>
          <p:nvPr>
            <p:ph idx="1"/>
          </p:nvPr>
        </p:nvSpPr>
        <p:spPr bwMode="auto">
          <a:xfrm>
            <a:off x="713913" y="906391"/>
            <a:ext cx="9256060" cy="535531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222222"/>
                </a:solidFill>
                <a:effectLst/>
                <a:latin typeface="Algerian" panose="04020705040A02060702" pitchFamily="82" charset="0"/>
              </a:rPr>
              <a:t>To get the s</a:t>
            </a:r>
            <a:r>
              <a:rPr lang="en-US" altLang="en-US" sz="2000" dirty="0">
                <a:solidFill>
                  <a:srgbClr val="222222"/>
                </a:solidFill>
                <a:latin typeface="Algerian" panose="04020705040A02060702" pitchFamily="82" charset="0"/>
              </a:rPr>
              <a:t>tatistics of our dataset</a:t>
            </a:r>
            <a:endParaRPr kumimoji="0" lang="en-US" altLang="en-US" sz="2000" b="0" i="0" u="none" strike="noStrike" cap="none" normalizeH="0" baseline="0" dirty="0">
              <a:ln>
                <a:noFill/>
              </a:ln>
              <a:solidFill>
                <a:srgbClr val="222222"/>
              </a:solidFill>
              <a:effectLst/>
              <a:latin typeface="Agency FB" panose="020B0503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rgbClr val="222222"/>
              </a:solidFill>
              <a:latin typeface="Agency FB" panose="020B0503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222222"/>
                </a:solidFill>
                <a:effectLst/>
                <a:latin typeface="Agency FB" panose="020B0503020202020204" pitchFamily="34" charset="0"/>
              </a:rPr>
              <a:t>The describe() method computes and displays summary statistics for a python </a:t>
            </a:r>
            <a:r>
              <a:rPr kumimoji="0" lang="en-US" altLang="en-US" sz="2000" b="0" i="0" u="none" strike="noStrike" cap="none" normalizeH="0" baseline="0" dirty="0" err="1">
                <a:ln>
                  <a:noFill/>
                </a:ln>
                <a:solidFill>
                  <a:srgbClr val="222222"/>
                </a:solidFill>
                <a:effectLst/>
                <a:latin typeface="Agency FB" panose="020B0503020202020204" pitchFamily="34" charset="0"/>
              </a:rPr>
              <a:t>dataframe</a:t>
            </a:r>
            <a:r>
              <a:rPr kumimoji="0" lang="en-US" altLang="en-US" sz="2000" b="0" i="0" u="none" strike="noStrike" cap="none" normalizeH="0" baseline="0" dirty="0">
                <a:ln>
                  <a:noFill/>
                </a:ln>
                <a:solidFill>
                  <a:srgbClr val="222222"/>
                </a:solidFill>
                <a:effectLst/>
                <a:latin typeface="Agency FB" panose="020B0503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222222"/>
                </a:solidFill>
                <a:effectLst/>
                <a:latin typeface="Agency FB" panose="020B0503020202020204" pitchFamily="34" charset="0"/>
              </a:rPr>
              <a:t>(It also operates on data frame columns and </a:t>
            </a:r>
            <a:r>
              <a:rPr lang="en-US" altLang="en-US" sz="2000" dirty="0">
                <a:solidFill>
                  <a:srgbClr val="222222"/>
                </a:solidFill>
                <a:latin typeface="Agency FB" panose="020B0503020202020204" pitchFamily="34" charset="0"/>
              </a:rPr>
              <a:t>p</a:t>
            </a:r>
            <a:r>
              <a:rPr kumimoji="0" lang="en-US" altLang="en-US" sz="2000" b="0" i="0" u="none" strike="noStrike" cap="none" normalizeH="0" baseline="0" dirty="0">
                <a:ln>
                  <a:noFill/>
                </a:ln>
                <a:solidFill>
                  <a:srgbClr val="222222"/>
                </a:solidFill>
                <a:effectLst/>
                <a:latin typeface="Agency FB" panose="020B0503020202020204" pitchFamily="34" charset="0"/>
              </a:rPr>
              <a:t>andas series objects.)</a:t>
            </a:r>
            <a:r>
              <a:rPr kumimoji="0" lang="en-US" altLang="en-US" sz="2000" b="0" i="0" u="none" strike="noStrike" cap="none" normalizeH="0" baseline="0" dirty="0">
                <a:ln>
                  <a:noFill/>
                </a:ln>
                <a:solidFill>
                  <a:schemeClr val="tx1"/>
                </a:solidFill>
                <a:effectLst/>
                <a:latin typeface="Agency FB" panose="020B0503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latin typeface="Agency FB" panose="020B0503020202020204" pitchFamily="34" charset="0"/>
            </a:endParaRPr>
          </a:p>
          <a:p>
            <a:pPr marL="0" indent="0" algn="l">
              <a:buNone/>
            </a:pPr>
            <a:r>
              <a:rPr lang="en-US" sz="2000" b="0" i="0" dirty="0">
                <a:solidFill>
                  <a:srgbClr val="222222"/>
                </a:solidFill>
                <a:effectLst/>
                <a:latin typeface="Agency FB" panose="020B0503020202020204" pitchFamily="34" charset="0"/>
              </a:rPr>
              <a:t>So, if you have a data frame or a Series object, you can use the describe method and it will output statistics like:</a:t>
            </a:r>
          </a:p>
          <a:p>
            <a:pPr marL="0" indent="0" algn="l">
              <a:buNone/>
            </a:pPr>
            <a:endParaRPr lang="en-US" sz="2000" b="0" i="0" dirty="0">
              <a:solidFill>
                <a:srgbClr val="222222"/>
              </a:solidFill>
              <a:effectLst/>
              <a:latin typeface="Agency FB" panose="020B0503020202020204" pitchFamily="34" charset="0"/>
            </a:endParaRPr>
          </a:p>
          <a:p>
            <a:pPr algn="l">
              <a:buFont typeface="Wingdings" panose="05000000000000000000" pitchFamily="2" charset="2"/>
              <a:buChar char="Ø"/>
            </a:pPr>
            <a:r>
              <a:rPr lang="en-US" sz="2000" b="0" i="0" dirty="0">
                <a:solidFill>
                  <a:srgbClr val="222222"/>
                </a:solidFill>
                <a:effectLst/>
                <a:latin typeface="Agency FB" panose="020B0503020202020204" pitchFamily="34" charset="0"/>
              </a:rPr>
              <a:t>mean</a:t>
            </a:r>
          </a:p>
          <a:p>
            <a:pPr algn="l">
              <a:buFont typeface="Wingdings" panose="05000000000000000000" pitchFamily="2" charset="2"/>
              <a:buChar char="Ø"/>
            </a:pPr>
            <a:r>
              <a:rPr lang="en-US" sz="2000" b="0" i="0" dirty="0">
                <a:solidFill>
                  <a:srgbClr val="222222"/>
                </a:solidFill>
                <a:effectLst/>
                <a:latin typeface="Agency FB" panose="020B0503020202020204" pitchFamily="34" charset="0"/>
              </a:rPr>
              <a:t>median</a:t>
            </a:r>
          </a:p>
          <a:p>
            <a:pPr algn="l">
              <a:buFont typeface="Wingdings" panose="05000000000000000000" pitchFamily="2" charset="2"/>
              <a:buChar char="Ø"/>
            </a:pPr>
            <a:r>
              <a:rPr lang="en-US" sz="2000" b="0" i="0" dirty="0">
                <a:solidFill>
                  <a:srgbClr val="222222"/>
                </a:solidFill>
                <a:effectLst/>
                <a:latin typeface="Agency FB" panose="020B0503020202020204" pitchFamily="34" charset="0"/>
              </a:rPr>
              <a:t>standard deviation</a:t>
            </a:r>
          </a:p>
          <a:p>
            <a:pPr algn="l">
              <a:buFont typeface="Wingdings" panose="05000000000000000000" pitchFamily="2" charset="2"/>
              <a:buChar char="Ø"/>
            </a:pPr>
            <a:r>
              <a:rPr lang="en-US" sz="2000" b="0" i="0" dirty="0">
                <a:solidFill>
                  <a:srgbClr val="222222"/>
                </a:solidFill>
                <a:effectLst/>
                <a:latin typeface="Agency FB" panose="020B0503020202020204" pitchFamily="34" charset="0"/>
              </a:rPr>
              <a:t>minimum</a:t>
            </a:r>
          </a:p>
          <a:p>
            <a:pPr algn="l">
              <a:buFont typeface="Wingdings" panose="05000000000000000000" pitchFamily="2" charset="2"/>
              <a:buChar char="Ø"/>
            </a:pPr>
            <a:r>
              <a:rPr lang="en-US" sz="2000" b="0" i="0" dirty="0">
                <a:solidFill>
                  <a:srgbClr val="222222"/>
                </a:solidFill>
                <a:effectLst/>
                <a:latin typeface="Agency FB" panose="020B0503020202020204" pitchFamily="34" charset="0"/>
              </a:rPr>
              <a:t>maximum</a:t>
            </a:r>
          </a:p>
          <a:p>
            <a:pPr algn="l">
              <a:buFont typeface="Wingdings" panose="05000000000000000000" pitchFamily="2" charset="2"/>
              <a:buChar char="Ø"/>
            </a:pPr>
            <a:r>
              <a:rPr lang="en-US" sz="2000" b="0" i="0" dirty="0">
                <a:solidFill>
                  <a:srgbClr val="222222"/>
                </a:solidFill>
                <a:effectLst/>
                <a:latin typeface="Agency FB" panose="020B0503020202020204" pitchFamily="34" charset="0"/>
              </a:rPr>
              <a:t>percentiles</a:t>
            </a:r>
          </a:p>
          <a:p>
            <a:pPr algn="l">
              <a:buFont typeface="Wingdings" panose="05000000000000000000" pitchFamily="2" charset="2"/>
              <a:buChar char="Ø"/>
            </a:pPr>
            <a:r>
              <a:rPr lang="en-US" sz="2000" b="0" i="0" dirty="0">
                <a:solidFill>
                  <a:srgbClr val="222222"/>
                </a:solidFill>
                <a:effectLst/>
                <a:latin typeface="Agency FB" panose="020B0503020202020204" pitchFamily="34" charset="0"/>
              </a:rPr>
              <a:t>Etc..</a:t>
            </a:r>
            <a:endParaRPr lang="en-US" altLang="en-US" sz="2000" dirty="0">
              <a:latin typeface="Agency FB" panose="020B0503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gency FB" panose="020B0503020202020204" pitchFamily="34" charset="0"/>
            </a:endParaRPr>
          </a:p>
          <a:p>
            <a:pPr marL="0" indent="0">
              <a:lnSpc>
                <a:spcPct val="100000"/>
              </a:lnSpc>
              <a:buNone/>
            </a:pPr>
            <a:r>
              <a:rPr kumimoji="0" lang="en-US" altLang="en-US" sz="2000" b="0" i="0" u="none" strike="noStrike" cap="none" normalizeH="0" baseline="0" dirty="0">
                <a:ln>
                  <a:noFill/>
                </a:ln>
                <a:solidFill>
                  <a:srgbClr val="222222"/>
                </a:solidFill>
                <a:effectLst/>
                <a:latin typeface="Agency FB" panose="020B0503020202020204" pitchFamily="34" charset="0"/>
              </a:rPr>
              <a:t>So, we get the summary statistics of our </a:t>
            </a:r>
            <a:r>
              <a:rPr kumimoji="0" lang="en-US" altLang="en-US" sz="2000" b="0" i="0" u="none" strike="noStrike" cap="none" normalizeH="0" baseline="0" dirty="0" err="1">
                <a:ln>
                  <a:noFill/>
                </a:ln>
                <a:solidFill>
                  <a:srgbClr val="222222"/>
                </a:solidFill>
                <a:effectLst/>
                <a:latin typeface="Agency FB" panose="020B0503020202020204" pitchFamily="34" charset="0"/>
              </a:rPr>
              <a:t>dataframe</a:t>
            </a:r>
            <a:r>
              <a:rPr kumimoji="0" lang="en-US" altLang="en-US" sz="2000" b="0" i="0" u="none" strike="noStrike" cap="none" normalizeH="0" baseline="0" dirty="0">
                <a:ln>
                  <a:noFill/>
                </a:ln>
                <a:solidFill>
                  <a:srgbClr val="222222"/>
                </a:solidFill>
                <a:effectLst/>
                <a:latin typeface="Agency FB" panose="020B0503020202020204" pitchFamily="34" charset="0"/>
              </a:rPr>
              <a:t> using the below syntax:</a:t>
            </a:r>
            <a:endParaRPr kumimoji="0" lang="en-US" altLang="en-US" sz="2000" b="0" i="0" u="none" strike="noStrike" cap="none" normalizeH="0" baseline="0" dirty="0">
              <a:ln>
                <a:noFill/>
              </a:ln>
              <a:solidFill>
                <a:schemeClr val="tx1"/>
              </a:solidFill>
              <a:effectLst/>
              <a:latin typeface="Agency FB" panose="020B0503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gency FB" panose="020B0503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err="1">
                <a:ln>
                  <a:noFill/>
                </a:ln>
                <a:solidFill>
                  <a:schemeClr val="tx1"/>
                </a:solidFill>
                <a:effectLst/>
                <a:latin typeface="Aharoni" panose="02010803020104030203" pitchFamily="2" charset="-79"/>
                <a:cs typeface="Aharoni" panose="02010803020104030203" pitchFamily="2" charset="-79"/>
              </a:rPr>
              <a:t>df.describe</a:t>
            </a:r>
            <a:r>
              <a:rPr kumimoji="0" lang="en-US" altLang="en-US" sz="2000" b="0" i="0" u="none" strike="noStrike" cap="none" normalizeH="0" baseline="0" dirty="0">
                <a:ln>
                  <a:noFill/>
                </a:ln>
                <a:solidFill>
                  <a:schemeClr val="tx1"/>
                </a:solidFill>
                <a:effectLst/>
                <a:latin typeface="Aharoni" panose="02010803020104030203" pitchFamily="2" charset="-79"/>
                <a:cs typeface="Aharoni" panose="02010803020104030203" pitchFamily="2" charset="-79"/>
              </a:rPr>
              <a:t>(include='all')</a:t>
            </a:r>
          </a:p>
        </p:txBody>
      </p:sp>
    </p:spTree>
    <p:extLst>
      <p:ext uri="{BB962C8B-B14F-4D97-AF65-F5344CB8AC3E}">
        <p14:creationId xmlns:p14="http://schemas.microsoft.com/office/powerpoint/2010/main" val="121610459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BE4F293-0A40-4AA3-8747-1C7D9F3EE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5D1CC8B8-2CD1-45F6-9CED-CA31040022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23" name="Freeform 44">
              <a:extLst>
                <a:ext uri="{FF2B5EF4-FFF2-40B4-BE49-F238E27FC236}">
                  <a16:creationId xmlns:a16="http://schemas.microsoft.com/office/drawing/2014/main" id="{D0486316-3F2D-434E-AF23-A8EDD6E78DD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5">
              <a:extLst>
                <a:ext uri="{FF2B5EF4-FFF2-40B4-BE49-F238E27FC236}">
                  <a16:creationId xmlns:a16="http://schemas.microsoft.com/office/drawing/2014/main" id="{2AF5945E-96EF-472A-8B30-5AC427AA40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6">
              <a:extLst>
                <a:ext uri="{FF2B5EF4-FFF2-40B4-BE49-F238E27FC236}">
                  <a16:creationId xmlns:a16="http://schemas.microsoft.com/office/drawing/2014/main" id="{F43F39F5-753C-4BA6-AF2B-6F0EEE25AD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7">
              <a:extLst>
                <a:ext uri="{FF2B5EF4-FFF2-40B4-BE49-F238E27FC236}">
                  <a16:creationId xmlns:a16="http://schemas.microsoft.com/office/drawing/2014/main" id="{2CC5073C-8188-4DE4-B2AB-9C87DDA4F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26">
              <a:extLst>
                <a:ext uri="{FF2B5EF4-FFF2-40B4-BE49-F238E27FC236}">
                  <a16:creationId xmlns:a16="http://schemas.microsoft.com/office/drawing/2014/main" id="{AEF2074A-D7D4-4AF6-866A-31DDF66B1F7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54E574D8-F58B-4EF5-852E-77860C4B83D1}"/>
              </a:ext>
            </a:extLst>
          </p:cNvPr>
          <p:cNvSpPr>
            <a:spLocks noGrp="1"/>
          </p:cNvSpPr>
          <p:nvPr>
            <p:ph type="title"/>
          </p:nvPr>
        </p:nvSpPr>
        <p:spPr>
          <a:xfrm>
            <a:off x="1353666" y="759805"/>
            <a:ext cx="10000133" cy="1325563"/>
          </a:xfrm>
        </p:spPr>
        <p:txBody>
          <a:bodyPr>
            <a:normAutofit/>
          </a:bodyPr>
          <a:lstStyle/>
          <a:p>
            <a:r>
              <a:rPr lang="en-US" sz="4000">
                <a:solidFill>
                  <a:srgbClr val="FFFFFF"/>
                </a:solidFill>
                <a:latin typeface="Algerian" panose="04020705040A02060702" pitchFamily="82" charset="0"/>
                <a:cs typeface="Aharoni" panose="02010803020104030203" pitchFamily="2" charset="-79"/>
              </a:rPr>
              <a:t>Statistics</a:t>
            </a:r>
          </a:p>
        </p:txBody>
      </p:sp>
      <p:graphicFrame>
        <p:nvGraphicFramePr>
          <p:cNvPr id="4" name="Content Placeholder 3">
            <a:extLst>
              <a:ext uri="{FF2B5EF4-FFF2-40B4-BE49-F238E27FC236}">
                <a16:creationId xmlns:a16="http://schemas.microsoft.com/office/drawing/2014/main" id="{EEC031C9-9D87-4561-954A-9BADFEFE7809}"/>
              </a:ext>
            </a:extLst>
          </p:cNvPr>
          <p:cNvGraphicFramePr>
            <a:graphicFrameLocks noGrp="1"/>
          </p:cNvGraphicFramePr>
          <p:nvPr>
            <p:ph idx="1"/>
            <p:extLst>
              <p:ext uri="{D42A27DB-BD31-4B8C-83A1-F6EECF244321}">
                <p14:modId xmlns:p14="http://schemas.microsoft.com/office/powerpoint/2010/main" val="3669477843"/>
              </p:ext>
            </p:extLst>
          </p:nvPr>
        </p:nvGraphicFramePr>
        <p:xfrm>
          <a:off x="871920" y="2538695"/>
          <a:ext cx="10598685" cy="4006749"/>
        </p:xfrm>
        <a:graphic>
          <a:graphicData uri="http://schemas.openxmlformats.org/drawingml/2006/table">
            <a:tbl>
              <a:tblPr firstRow="1" bandRow="1"/>
              <a:tblGrid>
                <a:gridCol w="423827">
                  <a:extLst>
                    <a:ext uri="{9D8B030D-6E8A-4147-A177-3AD203B41FA5}">
                      <a16:colId xmlns:a16="http://schemas.microsoft.com/office/drawing/2014/main" val="4258703352"/>
                    </a:ext>
                  </a:extLst>
                </a:gridCol>
                <a:gridCol w="513491">
                  <a:extLst>
                    <a:ext uri="{9D8B030D-6E8A-4147-A177-3AD203B41FA5}">
                      <a16:colId xmlns:a16="http://schemas.microsoft.com/office/drawing/2014/main" val="204500253"/>
                    </a:ext>
                  </a:extLst>
                </a:gridCol>
                <a:gridCol w="503276">
                  <a:extLst>
                    <a:ext uri="{9D8B030D-6E8A-4147-A177-3AD203B41FA5}">
                      <a16:colId xmlns:a16="http://schemas.microsoft.com/office/drawing/2014/main" val="3634612460"/>
                    </a:ext>
                  </a:extLst>
                </a:gridCol>
                <a:gridCol w="700765">
                  <a:extLst>
                    <a:ext uri="{9D8B030D-6E8A-4147-A177-3AD203B41FA5}">
                      <a16:colId xmlns:a16="http://schemas.microsoft.com/office/drawing/2014/main" val="2251447782"/>
                    </a:ext>
                  </a:extLst>
                </a:gridCol>
                <a:gridCol w="639476">
                  <a:extLst>
                    <a:ext uri="{9D8B030D-6E8A-4147-A177-3AD203B41FA5}">
                      <a16:colId xmlns:a16="http://schemas.microsoft.com/office/drawing/2014/main" val="274427514"/>
                    </a:ext>
                  </a:extLst>
                </a:gridCol>
                <a:gridCol w="650826">
                  <a:extLst>
                    <a:ext uri="{9D8B030D-6E8A-4147-A177-3AD203B41FA5}">
                      <a16:colId xmlns:a16="http://schemas.microsoft.com/office/drawing/2014/main" val="1609666979"/>
                    </a:ext>
                  </a:extLst>
                </a:gridCol>
                <a:gridCol w="700765">
                  <a:extLst>
                    <a:ext uri="{9D8B030D-6E8A-4147-A177-3AD203B41FA5}">
                      <a16:colId xmlns:a16="http://schemas.microsoft.com/office/drawing/2014/main" val="2676791676"/>
                    </a:ext>
                  </a:extLst>
                </a:gridCol>
                <a:gridCol w="714385">
                  <a:extLst>
                    <a:ext uri="{9D8B030D-6E8A-4147-A177-3AD203B41FA5}">
                      <a16:colId xmlns:a16="http://schemas.microsoft.com/office/drawing/2014/main" val="563646693"/>
                    </a:ext>
                  </a:extLst>
                </a:gridCol>
                <a:gridCol w="774540">
                  <a:extLst>
                    <a:ext uri="{9D8B030D-6E8A-4147-A177-3AD203B41FA5}">
                      <a16:colId xmlns:a16="http://schemas.microsoft.com/office/drawing/2014/main" val="2787946115"/>
                    </a:ext>
                  </a:extLst>
                </a:gridCol>
                <a:gridCol w="700765">
                  <a:extLst>
                    <a:ext uri="{9D8B030D-6E8A-4147-A177-3AD203B41FA5}">
                      <a16:colId xmlns:a16="http://schemas.microsoft.com/office/drawing/2014/main" val="4111774176"/>
                    </a:ext>
                  </a:extLst>
                </a:gridCol>
                <a:gridCol w="539596">
                  <a:extLst>
                    <a:ext uri="{9D8B030D-6E8A-4147-A177-3AD203B41FA5}">
                      <a16:colId xmlns:a16="http://schemas.microsoft.com/office/drawing/2014/main" val="2150146549"/>
                    </a:ext>
                  </a:extLst>
                </a:gridCol>
                <a:gridCol w="488521">
                  <a:extLst>
                    <a:ext uri="{9D8B030D-6E8A-4147-A177-3AD203B41FA5}">
                      <a16:colId xmlns:a16="http://schemas.microsoft.com/office/drawing/2014/main" val="1331418747"/>
                    </a:ext>
                  </a:extLst>
                </a:gridCol>
                <a:gridCol w="441987">
                  <a:extLst>
                    <a:ext uri="{9D8B030D-6E8A-4147-A177-3AD203B41FA5}">
                      <a16:colId xmlns:a16="http://schemas.microsoft.com/office/drawing/2014/main" val="2139305788"/>
                    </a:ext>
                  </a:extLst>
                </a:gridCol>
                <a:gridCol w="700765">
                  <a:extLst>
                    <a:ext uri="{9D8B030D-6E8A-4147-A177-3AD203B41FA5}">
                      <a16:colId xmlns:a16="http://schemas.microsoft.com/office/drawing/2014/main" val="1421778392"/>
                    </a:ext>
                  </a:extLst>
                </a:gridCol>
                <a:gridCol w="700765">
                  <a:extLst>
                    <a:ext uri="{9D8B030D-6E8A-4147-A177-3AD203B41FA5}">
                      <a16:colId xmlns:a16="http://schemas.microsoft.com/office/drawing/2014/main" val="4186124526"/>
                    </a:ext>
                  </a:extLst>
                </a:gridCol>
                <a:gridCol w="700765">
                  <a:extLst>
                    <a:ext uri="{9D8B030D-6E8A-4147-A177-3AD203B41FA5}">
                      <a16:colId xmlns:a16="http://schemas.microsoft.com/office/drawing/2014/main" val="1718022725"/>
                    </a:ext>
                  </a:extLst>
                </a:gridCol>
                <a:gridCol w="704170">
                  <a:extLst>
                    <a:ext uri="{9D8B030D-6E8A-4147-A177-3AD203B41FA5}">
                      <a16:colId xmlns:a16="http://schemas.microsoft.com/office/drawing/2014/main" val="2471488346"/>
                    </a:ext>
                  </a:extLst>
                </a:gridCol>
              </a:tblGrid>
              <a:tr h="395141">
                <a:tc>
                  <a:txBody>
                    <a:bodyPr/>
                    <a:lstStyle/>
                    <a:p>
                      <a:pPr algn="r" fontAlgn="ctr">
                        <a:spcBef>
                          <a:spcPts val="0"/>
                        </a:spcBef>
                        <a:spcAft>
                          <a:spcPts val="0"/>
                        </a:spcAft>
                      </a:pP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Make</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Model</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Year</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Engine Fuel Type</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Engine HP</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Engine Cylinders</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Transmission Type</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Driven_Wheels</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Number of Doors</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Market Category</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Vehicle Size</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Vehicle Style</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highway MPG</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city mpg</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Popularity</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1" i="0" u="none" strike="noStrike">
                          <a:effectLst/>
                          <a:latin typeface="Arial" panose="020B0604020202020204" pitchFamily="34" charset="0"/>
                        </a:rPr>
                        <a:t>MSRP</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extLst>
                  <a:ext uri="{0D108BD9-81ED-4DB2-BD59-A6C34878D82A}">
                    <a16:rowId xmlns:a16="http://schemas.microsoft.com/office/drawing/2014/main" val="3044144028"/>
                  </a:ext>
                </a:extLst>
              </a:tr>
              <a:tr h="269874">
                <a:tc>
                  <a:txBody>
                    <a:bodyPr/>
                    <a:lstStyle/>
                    <a:p>
                      <a:pPr algn="r" fontAlgn="ctr">
                        <a:spcBef>
                          <a:spcPts val="0"/>
                        </a:spcBef>
                        <a:spcAft>
                          <a:spcPts val="0"/>
                        </a:spcAft>
                      </a:pPr>
                      <a:r>
                        <a:rPr lang="en-US" sz="1000" b="1" i="0" u="none" strike="noStrike">
                          <a:effectLst/>
                          <a:latin typeface="Arial" panose="020B0604020202020204" pitchFamily="34" charset="0"/>
                        </a:rPr>
                        <a:t>count</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11911</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11845.00000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11884.000000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11908.000000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8172</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1.191400e+04</a:t>
                      </a:r>
                    </a:p>
                  </a:txBody>
                  <a:tcPr marL="23528" marR="23528" marT="11764" marB="11764" anchor="ctr">
                    <a:lnL>
                      <a:noFill/>
                    </a:lnL>
                    <a:lnR>
                      <a:noFill/>
                    </a:lnR>
                    <a:lnT>
                      <a:noFill/>
                    </a:lnT>
                    <a:lnB>
                      <a:noFill/>
                    </a:lnB>
                    <a:solidFill>
                      <a:srgbClr val="F5F5F5"/>
                    </a:solidFill>
                  </a:tcPr>
                </a:tc>
                <a:extLst>
                  <a:ext uri="{0D108BD9-81ED-4DB2-BD59-A6C34878D82A}">
                    <a16:rowId xmlns:a16="http://schemas.microsoft.com/office/drawing/2014/main" val="3945284631"/>
                  </a:ext>
                </a:extLst>
              </a:tr>
              <a:tr h="269874">
                <a:tc>
                  <a:txBody>
                    <a:bodyPr/>
                    <a:lstStyle/>
                    <a:p>
                      <a:pPr algn="r" fontAlgn="ctr">
                        <a:spcBef>
                          <a:spcPts val="0"/>
                        </a:spcBef>
                        <a:spcAft>
                          <a:spcPts val="0"/>
                        </a:spcAft>
                      </a:pPr>
                      <a:r>
                        <a:rPr lang="en-US" sz="1000" b="1" i="0" u="none" strike="noStrike">
                          <a:effectLst/>
                          <a:latin typeface="Arial" panose="020B0604020202020204" pitchFamily="34" charset="0"/>
                        </a:rPr>
                        <a:t>unique</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48</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915</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5</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4</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71</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3</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16</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extLst>
                  <a:ext uri="{0D108BD9-81ED-4DB2-BD59-A6C34878D82A}">
                    <a16:rowId xmlns:a16="http://schemas.microsoft.com/office/drawing/2014/main" val="1623683692"/>
                  </a:ext>
                </a:extLst>
              </a:tr>
              <a:tr h="395141">
                <a:tc>
                  <a:txBody>
                    <a:bodyPr/>
                    <a:lstStyle/>
                    <a:p>
                      <a:pPr algn="r" fontAlgn="ctr">
                        <a:spcBef>
                          <a:spcPts val="0"/>
                        </a:spcBef>
                        <a:spcAft>
                          <a:spcPts val="0"/>
                        </a:spcAft>
                      </a:pPr>
                      <a:r>
                        <a:rPr lang="en-US" sz="1000" b="1" i="0" u="none" strike="noStrike">
                          <a:effectLst/>
                          <a:latin typeface="Arial" panose="020B0604020202020204" pitchFamily="34" charset="0"/>
                        </a:rPr>
                        <a:t>top</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Chevrolet</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Silverado 1500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regular unleaded</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dirty="0">
                          <a:effectLst/>
                          <a:latin typeface="Arial" panose="020B0604020202020204" pitchFamily="34" charset="0"/>
                        </a:rPr>
                        <a:t>AUTOMATIC</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front wheel drive</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Crossover</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Compact</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Sedan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extLst>
                  <a:ext uri="{0D108BD9-81ED-4DB2-BD59-A6C34878D82A}">
                    <a16:rowId xmlns:a16="http://schemas.microsoft.com/office/drawing/2014/main" val="3160972346"/>
                  </a:ext>
                </a:extLst>
              </a:tr>
              <a:tr h="160640">
                <a:tc>
                  <a:txBody>
                    <a:bodyPr/>
                    <a:lstStyle/>
                    <a:p>
                      <a:pPr algn="r" fontAlgn="ctr">
                        <a:spcBef>
                          <a:spcPts val="0"/>
                        </a:spcBef>
                        <a:spcAft>
                          <a:spcPts val="0"/>
                        </a:spcAft>
                      </a:pPr>
                      <a:r>
                        <a:rPr lang="en-US" sz="1000" b="1" i="0" u="none" strike="noStrike">
                          <a:effectLst/>
                          <a:latin typeface="Arial" panose="020B0604020202020204" pitchFamily="34" charset="0"/>
                        </a:rPr>
                        <a:t>freq</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1123</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156</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7172</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8266</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4787</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1110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4764</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3048</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extLst>
                  <a:ext uri="{0D108BD9-81ED-4DB2-BD59-A6C34878D82A}">
                    <a16:rowId xmlns:a16="http://schemas.microsoft.com/office/drawing/2014/main" val="4147963141"/>
                  </a:ext>
                </a:extLst>
              </a:tr>
              <a:tr h="269874">
                <a:tc>
                  <a:txBody>
                    <a:bodyPr/>
                    <a:lstStyle/>
                    <a:p>
                      <a:pPr algn="r" fontAlgn="ctr">
                        <a:spcBef>
                          <a:spcPts val="0"/>
                        </a:spcBef>
                        <a:spcAft>
                          <a:spcPts val="0"/>
                        </a:spcAft>
                      </a:pPr>
                      <a:r>
                        <a:rPr lang="en-US" sz="1000" b="1" i="0" u="none" strike="noStrike">
                          <a:effectLst/>
                          <a:latin typeface="Arial" panose="020B0604020202020204" pitchFamily="34" charset="0"/>
                        </a:rPr>
                        <a:t>mean</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2010.384338</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249.38607</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5.628829</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3.436093</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26.637485</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19.733255</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1554.911197</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4.059474e+04</a:t>
                      </a:r>
                    </a:p>
                  </a:txBody>
                  <a:tcPr marL="23528" marR="23528" marT="11764" marB="11764" anchor="ctr">
                    <a:lnL>
                      <a:noFill/>
                    </a:lnL>
                    <a:lnR>
                      <a:noFill/>
                    </a:lnR>
                    <a:lnT>
                      <a:noFill/>
                    </a:lnT>
                    <a:lnB>
                      <a:noFill/>
                    </a:lnB>
                    <a:solidFill>
                      <a:srgbClr val="F5F5F5"/>
                    </a:solidFill>
                  </a:tcPr>
                </a:tc>
                <a:extLst>
                  <a:ext uri="{0D108BD9-81ED-4DB2-BD59-A6C34878D82A}">
                    <a16:rowId xmlns:a16="http://schemas.microsoft.com/office/drawing/2014/main" val="1701369934"/>
                  </a:ext>
                </a:extLst>
              </a:tr>
              <a:tr h="269874">
                <a:tc>
                  <a:txBody>
                    <a:bodyPr/>
                    <a:lstStyle/>
                    <a:p>
                      <a:pPr algn="r" fontAlgn="ctr">
                        <a:spcBef>
                          <a:spcPts val="0"/>
                        </a:spcBef>
                        <a:spcAft>
                          <a:spcPts val="0"/>
                        </a:spcAft>
                      </a:pPr>
                      <a:r>
                        <a:rPr lang="en-US" sz="1000" b="1" i="0" u="none" strike="noStrike">
                          <a:effectLst/>
                          <a:latin typeface="Arial" panose="020B0604020202020204" pitchFamily="34" charset="0"/>
                        </a:rPr>
                        <a:t>std</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7.579740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109.19187</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1.780559</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0.881315</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8.863001</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8.987798</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1441.855347</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6.010910e+04</a:t>
                      </a:r>
                    </a:p>
                  </a:txBody>
                  <a:tcPr marL="23528" marR="23528" marT="11764" marB="11764" anchor="ctr">
                    <a:lnL>
                      <a:noFill/>
                    </a:lnL>
                    <a:lnR>
                      <a:noFill/>
                    </a:lnR>
                    <a:lnT>
                      <a:noFill/>
                    </a:lnT>
                    <a:lnB>
                      <a:noFill/>
                    </a:lnB>
                  </a:tcPr>
                </a:tc>
                <a:extLst>
                  <a:ext uri="{0D108BD9-81ED-4DB2-BD59-A6C34878D82A}">
                    <a16:rowId xmlns:a16="http://schemas.microsoft.com/office/drawing/2014/main" val="3870462255"/>
                  </a:ext>
                </a:extLst>
              </a:tr>
              <a:tr h="269874">
                <a:tc>
                  <a:txBody>
                    <a:bodyPr/>
                    <a:lstStyle/>
                    <a:p>
                      <a:pPr algn="r" fontAlgn="ctr">
                        <a:spcBef>
                          <a:spcPts val="0"/>
                        </a:spcBef>
                        <a:spcAft>
                          <a:spcPts val="0"/>
                        </a:spcAft>
                      </a:pPr>
                      <a:r>
                        <a:rPr lang="en-US" sz="1000" b="1" i="0" u="none" strike="noStrike">
                          <a:effectLst/>
                          <a:latin typeface="Arial" panose="020B0604020202020204" pitchFamily="34" charset="0"/>
                        </a:rPr>
                        <a:t>min</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1990.000000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55.00000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0.000000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12.000000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7.000000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2.000000e+03</a:t>
                      </a:r>
                    </a:p>
                  </a:txBody>
                  <a:tcPr marL="23528" marR="23528" marT="11764" marB="11764" anchor="ctr">
                    <a:lnL>
                      <a:noFill/>
                    </a:lnL>
                    <a:lnR>
                      <a:noFill/>
                    </a:lnR>
                    <a:lnT>
                      <a:noFill/>
                    </a:lnT>
                    <a:lnB>
                      <a:noFill/>
                    </a:lnB>
                    <a:solidFill>
                      <a:srgbClr val="F5F5F5"/>
                    </a:solidFill>
                  </a:tcPr>
                </a:tc>
                <a:extLst>
                  <a:ext uri="{0D108BD9-81ED-4DB2-BD59-A6C34878D82A}">
                    <a16:rowId xmlns:a16="http://schemas.microsoft.com/office/drawing/2014/main" val="3164977295"/>
                  </a:ext>
                </a:extLst>
              </a:tr>
              <a:tr h="269874">
                <a:tc>
                  <a:txBody>
                    <a:bodyPr/>
                    <a:lstStyle/>
                    <a:p>
                      <a:pPr algn="r" fontAlgn="ctr">
                        <a:spcBef>
                          <a:spcPts val="0"/>
                        </a:spcBef>
                        <a:spcAft>
                          <a:spcPts val="0"/>
                        </a:spcAft>
                      </a:pPr>
                      <a:r>
                        <a:rPr lang="en-US" sz="1000" b="1" i="0" u="none" strike="noStrike">
                          <a:effectLst/>
                          <a:latin typeface="Arial" panose="020B0604020202020204" pitchFamily="34" charset="0"/>
                        </a:rPr>
                        <a:t>25%</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2007.000000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170.00000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4.000000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2.000000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22.000000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16.000000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549.000000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2.100000e+04</a:t>
                      </a:r>
                    </a:p>
                  </a:txBody>
                  <a:tcPr marL="23528" marR="23528" marT="11764" marB="11764" anchor="ctr">
                    <a:lnL>
                      <a:noFill/>
                    </a:lnL>
                    <a:lnR>
                      <a:noFill/>
                    </a:lnR>
                    <a:lnT>
                      <a:noFill/>
                    </a:lnT>
                    <a:lnB>
                      <a:noFill/>
                    </a:lnB>
                  </a:tcPr>
                </a:tc>
                <a:extLst>
                  <a:ext uri="{0D108BD9-81ED-4DB2-BD59-A6C34878D82A}">
                    <a16:rowId xmlns:a16="http://schemas.microsoft.com/office/drawing/2014/main" val="2210770342"/>
                  </a:ext>
                </a:extLst>
              </a:tr>
              <a:tr h="269874">
                <a:tc>
                  <a:txBody>
                    <a:bodyPr/>
                    <a:lstStyle/>
                    <a:p>
                      <a:pPr algn="r" fontAlgn="ctr">
                        <a:spcBef>
                          <a:spcPts val="0"/>
                        </a:spcBef>
                        <a:spcAft>
                          <a:spcPts val="0"/>
                        </a:spcAft>
                      </a:pPr>
                      <a:r>
                        <a:rPr lang="en-US" sz="1000" b="1" i="0" u="none" strike="noStrike">
                          <a:effectLst/>
                          <a:latin typeface="Arial" panose="020B0604020202020204" pitchFamily="34" charset="0"/>
                        </a:rPr>
                        <a:t>50%</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2015.000000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227.00000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6.000000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4.000000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26.000000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18.000000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1385.000000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2.999500e+04</a:t>
                      </a:r>
                    </a:p>
                  </a:txBody>
                  <a:tcPr marL="23528" marR="23528" marT="11764" marB="11764" anchor="ctr">
                    <a:lnL>
                      <a:noFill/>
                    </a:lnL>
                    <a:lnR>
                      <a:noFill/>
                    </a:lnR>
                    <a:lnT>
                      <a:noFill/>
                    </a:lnT>
                    <a:lnB>
                      <a:noFill/>
                    </a:lnB>
                    <a:solidFill>
                      <a:srgbClr val="F5F5F5"/>
                    </a:solidFill>
                  </a:tcPr>
                </a:tc>
                <a:extLst>
                  <a:ext uri="{0D108BD9-81ED-4DB2-BD59-A6C34878D82A}">
                    <a16:rowId xmlns:a16="http://schemas.microsoft.com/office/drawing/2014/main" val="1072567367"/>
                  </a:ext>
                </a:extLst>
              </a:tr>
              <a:tr h="269874">
                <a:tc>
                  <a:txBody>
                    <a:bodyPr/>
                    <a:lstStyle/>
                    <a:p>
                      <a:pPr algn="r" fontAlgn="ctr">
                        <a:spcBef>
                          <a:spcPts val="0"/>
                        </a:spcBef>
                        <a:spcAft>
                          <a:spcPts val="0"/>
                        </a:spcAft>
                      </a:pPr>
                      <a:r>
                        <a:rPr lang="en-US" sz="1000" b="1" i="0" u="none" strike="noStrike">
                          <a:effectLst/>
                          <a:latin typeface="Arial" panose="020B0604020202020204" pitchFamily="34" charset="0"/>
                        </a:rPr>
                        <a:t>75%</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2016.000000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300.00000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6.000000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4.000000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30.000000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22.000000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2009.000000</a:t>
                      </a:r>
                    </a:p>
                  </a:txBody>
                  <a:tcPr marL="23528" marR="23528" marT="11764" marB="11764" anchor="ctr">
                    <a:lnL>
                      <a:noFill/>
                    </a:lnL>
                    <a:lnR>
                      <a:noFill/>
                    </a:lnR>
                    <a:lnT>
                      <a:noFill/>
                    </a:lnT>
                    <a:lnB>
                      <a:noFill/>
                    </a:lnB>
                  </a:tcPr>
                </a:tc>
                <a:tc>
                  <a:txBody>
                    <a:bodyPr/>
                    <a:lstStyle/>
                    <a:p>
                      <a:pPr algn="r" fontAlgn="ctr">
                        <a:spcBef>
                          <a:spcPts val="0"/>
                        </a:spcBef>
                        <a:spcAft>
                          <a:spcPts val="0"/>
                        </a:spcAft>
                      </a:pPr>
                      <a:r>
                        <a:rPr lang="en-US" sz="1000" b="0" i="0" u="none" strike="noStrike">
                          <a:effectLst/>
                          <a:latin typeface="Arial" panose="020B0604020202020204" pitchFamily="34" charset="0"/>
                        </a:rPr>
                        <a:t>4.223125e+04</a:t>
                      </a:r>
                    </a:p>
                  </a:txBody>
                  <a:tcPr marL="23528" marR="23528" marT="11764" marB="11764" anchor="ctr">
                    <a:lnL>
                      <a:noFill/>
                    </a:lnL>
                    <a:lnR>
                      <a:noFill/>
                    </a:lnR>
                    <a:lnT>
                      <a:noFill/>
                    </a:lnT>
                    <a:lnB>
                      <a:noFill/>
                    </a:lnB>
                  </a:tcPr>
                </a:tc>
                <a:extLst>
                  <a:ext uri="{0D108BD9-81ED-4DB2-BD59-A6C34878D82A}">
                    <a16:rowId xmlns:a16="http://schemas.microsoft.com/office/drawing/2014/main" val="4209254602"/>
                  </a:ext>
                </a:extLst>
              </a:tr>
              <a:tr h="269874">
                <a:tc>
                  <a:txBody>
                    <a:bodyPr/>
                    <a:lstStyle/>
                    <a:p>
                      <a:pPr algn="r" fontAlgn="ctr">
                        <a:spcBef>
                          <a:spcPts val="0"/>
                        </a:spcBef>
                        <a:spcAft>
                          <a:spcPts val="0"/>
                        </a:spcAft>
                      </a:pPr>
                      <a:r>
                        <a:rPr lang="en-US" sz="1000" b="1" i="0" u="none" strike="noStrike">
                          <a:effectLst/>
                          <a:latin typeface="Arial" panose="020B0604020202020204" pitchFamily="34" charset="0"/>
                        </a:rPr>
                        <a:t>max</a:t>
                      </a:r>
                      <a:endParaRPr lang="en-US" sz="1000" b="0" i="0" u="none" strike="noStrike">
                        <a:effectLst/>
                        <a:latin typeface="Arial" panose="020B0604020202020204" pitchFamily="34" charset="0"/>
                      </a:endParaRP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2017.000000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1001.00000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16.000000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4.000000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NaN</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354.000000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137.000000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a:effectLst/>
                          <a:latin typeface="Arial" panose="020B0604020202020204" pitchFamily="34" charset="0"/>
                        </a:rPr>
                        <a:t>5657.000000</a:t>
                      </a:r>
                    </a:p>
                  </a:txBody>
                  <a:tcPr marL="23528" marR="23528" marT="11764" marB="11764" anchor="ctr">
                    <a:lnL>
                      <a:noFill/>
                    </a:lnL>
                    <a:lnR>
                      <a:noFill/>
                    </a:lnR>
                    <a:lnT>
                      <a:noFill/>
                    </a:lnT>
                    <a:lnB>
                      <a:noFill/>
                    </a:lnB>
                    <a:solidFill>
                      <a:srgbClr val="F5F5F5"/>
                    </a:solidFill>
                  </a:tcPr>
                </a:tc>
                <a:tc>
                  <a:txBody>
                    <a:bodyPr/>
                    <a:lstStyle/>
                    <a:p>
                      <a:pPr algn="r" fontAlgn="ctr">
                        <a:spcBef>
                          <a:spcPts val="0"/>
                        </a:spcBef>
                        <a:spcAft>
                          <a:spcPts val="0"/>
                        </a:spcAft>
                      </a:pPr>
                      <a:r>
                        <a:rPr lang="en-US" sz="1000" b="0" i="0" u="none" strike="noStrike" dirty="0">
                          <a:effectLst/>
                          <a:latin typeface="Arial" panose="020B0604020202020204" pitchFamily="34" charset="0"/>
                        </a:rPr>
                        <a:t>2.065902e+06</a:t>
                      </a:r>
                    </a:p>
                  </a:txBody>
                  <a:tcPr marL="23528" marR="23528" marT="11764" marB="11764" anchor="ctr">
                    <a:lnL>
                      <a:noFill/>
                    </a:lnL>
                    <a:lnR>
                      <a:noFill/>
                    </a:lnR>
                    <a:lnT>
                      <a:noFill/>
                    </a:lnT>
                    <a:lnB>
                      <a:noFill/>
                    </a:lnB>
                    <a:solidFill>
                      <a:srgbClr val="F5F5F5"/>
                    </a:solidFill>
                  </a:tcPr>
                </a:tc>
                <a:extLst>
                  <a:ext uri="{0D108BD9-81ED-4DB2-BD59-A6C34878D82A}">
                    <a16:rowId xmlns:a16="http://schemas.microsoft.com/office/drawing/2014/main" val="3167817825"/>
                  </a:ext>
                </a:extLst>
              </a:tr>
            </a:tbl>
          </a:graphicData>
        </a:graphic>
      </p:graphicFrame>
    </p:spTree>
    <p:extLst>
      <p:ext uri="{BB962C8B-B14F-4D97-AF65-F5344CB8AC3E}">
        <p14:creationId xmlns:p14="http://schemas.microsoft.com/office/powerpoint/2010/main" val="122618741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Freeform: Shape 12">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descr="Diagram&#10;&#10;Description automatically generated">
            <a:extLst>
              <a:ext uri="{FF2B5EF4-FFF2-40B4-BE49-F238E27FC236}">
                <a16:creationId xmlns:a16="http://schemas.microsoft.com/office/drawing/2014/main" id="{C3DFBF6C-51F8-4411-BFDD-5299D5385F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1053" y="2022894"/>
            <a:ext cx="4777381" cy="2639503"/>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15" name="Arc 14">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5BC0843-BE49-4CA4-95B7-261B7E5DF964}"/>
              </a:ext>
            </a:extLst>
          </p:cNvPr>
          <p:cNvSpPr>
            <a:spLocks noGrp="1"/>
          </p:cNvSpPr>
          <p:nvPr>
            <p:ph type="title"/>
          </p:nvPr>
        </p:nvSpPr>
        <p:spPr>
          <a:xfrm>
            <a:off x="838201" y="479493"/>
            <a:ext cx="5257800" cy="1325563"/>
          </a:xfrm>
        </p:spPr>
        <p:txBody>
          <a:bodyPr>
            <a:normAutofit/>
          </a:bodyPr>
          <a:lstStyle/>
          <a:p>
            <a:r>
              <a:rPr lang="en-US">
                <a:latin typeface="Algerian" panose="04020705040A02060702" pitchFamily="82" charset="0"/>
              </a:rPr>
              <a:t>Checking the DataTypes</a:t>
            </a:r>
            <a:endParaRPr lang="en-US" dirty="0">
              <a:latin typeface="Algerian" panose="04020705040A02060702" pitchFamily="82" charset="0"/>
            </a:endParaRPr>
          </a:p>
        </p:txBody>
      </p:sp>
      <p:sp>
        <p:nvSpPr>
          <p:cNvPr id="3" name="Content Placeholder 2">
            <a:extLst>
              <a:ext uri="{FF2B5EF4-FFF2-40B4-BE49-F238E27FC236}">
                <a16:creationId xmlns:a16="http://schemas.microsoft.com/office/drawing/2014/main" id="{FDF2866D-52A2-4A39-99EB-65C246F2B4F6}"/>
              </a:ext>
            </a:extLst>
          </p:cNvPr>
          <p:cNvSpPr>
            <a:spLocks noGrp="1"/>
          </p:cNvSpPr>
          <p:nvPr>
            <p:ph idx="1"/>
          </p:nvPr>
        </p:nvSpPr>
        <p:spPr>
          <a:xfrm>
            <a:off x="838201" y="1984443"/>
            <a:ext cx="5257800" cy="4192520"/>
          </a:xfrm>
        </p:spPr>
        <p:txBody>
          <a:bodyPr>
            <a:normAutofit/>
          </a:bodyPr>
          <a:lstStyle/>
          <a:p>
            <a:pPr marL="0" indent="0">
              <a:buNone/>
            </a:pPr>
            <a:r>
              <a:rPr lang="en-US" b="0" i="0" dirty="0">
                <a:effectLst/>
                <a:latin typeface="Agency FB" panose="020B0503020202020204" pitchFamily="34" charset="0"/>
              </a:rPr>
              <a:t>We usually check for the datatypes because sometimes the columns would be stored as a string or object, If in that case, we have to convert that string to the integer data to plot the data via a graph.</a:t>
            </a:r>
          </a:p>
          <a:p>
            <a:pPr marL="0" indent="0">
              <a:buNone/>
            </a:pPr>
            <a:endParaRPr lang="en-US" dirty="0">
              <a:latin typeface="Agency FB" panose="020B0503020202020204" pitchFamily="34" charset="0"/>
            </a:endParaRPr>
          </a:p>
          <a:p>
            <a:pPr marL="0" indent="0">
              <a:buNone/>
            </a:pPr>
            <a:r>
              <a:rPr lang="en-US" b="0" i="0" dirty="0" err="1">
                <a:effectLst/>
                <a:latin typeface="Aharoni" panose="02010803020104030203" pitchFamily="2" charset="-79"/>
                <a:cs typeface="Aharoni" panose="02010803020104030203" pitchFamily="2" charset="-79"/>
              </a:rPr>
              <a:t>df.dtypes</a:t>
            </a:r>
            <a:endParaRPr lang="en-US"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9772591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1">
            <a:extLst>
              <a:ext uri="{FF2B5EF4-FFF2-40B4-BE49-F238E27FC236}">
                <a16:creationId xmlns:a16="http://schemas.microsoft.com/office/drawing/2014/main" id="{91A254F8-BC6B-4DBF-BD91-E7AD9D82D408}"/>
              </a:ext>
            </a:extLst>
          </p:cNvPr>
          <p:cNvSpPr>
            <a:spLocks noGrp="1" noChangeArrowheads="1"/>
          </p:cNvSpPr>
          <p:nvPr>
            <p:ph idx="1"/>
          </p:nvPr>
        </p:nvSpPr>
        <p:spPr bwMode="auto">
          <a:xfrm>
            <a:off x="4965431" y="2438400"/>
            <a:ext cx="6586489" cy="378541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Ctr="0" compatLnSpc="1">
            <a:prstTxWarp prst="textNoShape">
              <a:avLst/>
            </a:prstTxWarp>
            <a:normAutofit/>
          </a:bodyPr>
          <a:lstStyle/>
          <a:p>
            <a:pPr marL="0" indent="0" eaLnBrk="0" fontAlgn="base" hangingPunct="0">
              <a:spcBef>
                <a:spcPct val="0"/>
              </a:spcBef>
              <a:spcAft>
                <a:spcPts val="600"/>
              </a:spcAft>
              <a:buNone/>
            </a:pPr>
            <a:r>
              <a:rPr lang="en-US" altLang="en-US" sz="2000" dirty="0">
                <a:latin typeface="Agency FB" panose="020B0503020202020204" pitchFamily="34" charset="0"/>
              </a:rPr>
              <a:t>In our dataset,</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rPr>
              <a:t>We can </a:t>
            </a:r>
            <a:r>
              <a:rPr kumimoji="0" lang="en-US" altLang="en-US" sz="2000" b="1" i="0" u="none" strike="noStrike" cap="none" normalizeH="0" baseline="0" dirty="0">
                <a:ln>
                  <a:noFill/>
                </a:ln>
                <a:effectLst/>
                <a:latin typeface="Agency FB" panose="020B0503020202020204" pitchFamily="34" charset="0"/>
                <a:ea typeface="Times New Roman" panose="02020603050405020304" pitchFamily="18" charset="0"/>
              </a:rPr>
              <a:t>change the column type</a:t>
            </a: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rPr>
              <a:t> with the </a:t>
            </a:r>
            <a:r>
              <a:rPr kumimoji="0" lang="en-US" altLang="en-US" sz="2000" b="0" i="0" u="none" strike="noStrike" cap="none" normalizeH="0" baseline="0" dirty="0" err="1">
                <a:ln>
                  <a:noFill/>
                </a:ln>
                <a:effectLst/>
                <a:latin typeface="Agency FB" panose="020B0503020202020204" pitchFamily="34" charset="0"/>
                <a:ea typeface="Times New Roman" panose="02020603050405020304" pitchFamily="18" charset="0"/>
                <a:cs typeface="Courier New" panose="02070309020205020404" pitchFamily="49" charset="0"/>
              </a:rPr>
              <a:t>astype</a:t>
            </a: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rPr>
              <a:t> method. Let's apply this method to the MSRP feature to convert string into int64:</a:t>
            </a:r>
            <a:endPar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endParaRP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endParaRP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rPr>
              <a:t>df["MSRP "] = df["MSRP "].</a:t>
            </a:r>
            <a:r>
              <a:rPr kumimoji="0" lang="en-US" altLang="en-US" sz="2000" b="0" i="0" u="none" strike="noStrike" cap="none" normalizeH="0" baseline="0" dirty="0" err="1">
                <a:ln>
                  <a:noFill/>
                </a:ln>
                <a:effectLst/>
                <a:latin typeface="Aharoni" panose="02010803020104030203" pitchFamily="2" charset="-79"/>
                <a:ea typeface="Times New Roman" panose="02020603050405020304" pitchFamily="18" charset="0"/>
                <a:cs typeface="Aharoni" panose="02010803020104030203" pitchFamily="2" charset="-79"/>
              </a:rPr>
              <a:t>astype</a:t>
            </a:r>
            <a:r>
              <a:rPr kumimoji="0" lang="en-US" altLang="en-US" sz="20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rPr>
              <a:t>("int64")</a:t>
            </a:r>
            <a:r>
              <a:rPr kumimoji="0" lang="en-US" altLang="en-US" sz="2000" b="0" i="0" u="none" strike="noStrike" cap="none" normalizeH="0" baseline="0" dirty="0">
                <a:ln>
                  <a:noFill/>
                </a:ln>
                <a:effectLst/>
                <a:latin typeface="Aharoni" panose="02010803020104030203" pitchFamily="2" charset="-79"/>
                <a:cs typeface="Aharoni" panose="02010803020104030203" pitchFamily="2" charset="-79"/>
              </a:rPr>
              <a:t> </a:t>
            </a:r>
          </a:p>
          <a:p>
            <a:pPr marL="0" marR="0" lvl="0" indent="0" defTabSz="914400" rtl="0" eaLnBrk="0" fontAlgn="base" latinLnBrk="0" hangingPunct="0">
              <a:spcBef>
                <a:spcPct val="0"/>
              </a:spcBef>
              <a:spcAft>
                <a:spcPts val="600"/>
              </a:spcAft>
              <a:buClrTx/>
              <a:buSzTx/>
              <a:buFontTx/>
              <a:buNone/>
              <a:tabLst/>
            </a:pPr>
            <a:endParaRPr lang="en-US" altLang="en-US" sz="2000" dirty="0">
              <a:latin typeface="Aharoni" panose="02010803020104030203" pitchFamily="2" charset="-79"/>
              <a:cs typeface="Aharoni" panose="02010803020104030203" pitchFamily="2" charset="-79"/>
            </a:endParaRP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haroni" panose="02010803020104030203" pitchFamily="2" charset="-79"/>
              <a:cs typeface="Aharoni" panose="02010803020104030203" pitchFamily="2" charset="-79"/>
            </a:endParaRPr>
          </a:p>
          <a:p>
            <a:pPr marL="0" marR="0" lvl="0" indent="0" defTabSz="914400" rtl="0" eaLnBrk="0" fontAlgn="base" latinLnBrk="0" hangingPunct="0">
              <a:spcBef>
                <a:spcPct val="0"/>
              </a:spcBef>
              <a:spcAft>
                <a:spcPts val="600"/>
              </a:spcAft>
              <a:buClrTx/>
              <a:buSzTx/>
              <a:buFontTx/>
              <a:buNone/>
              <a:tabLst/>
            </a:pPr>
            <a:endParaRPr lang="en-US" altLang="en-US" sz="2000"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lang="en-US" altLang="en-US" sz="2000"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lang="en-US" altLang="en-US" sz="2000"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lang="en-US" altLang="en-US" sz="2000"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lang="en-US" altLang="en-US" sz="2000" dirty="0">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rial" panose="020B0604020202020204" pitchFamily="34" charset="0"/>
            </a:endParaRPr>
          </a:p>
        </p:txBody>
      </p:sp>
      <p:pic>
        <p:nvPicPr>
          <p:cNvPr id="18" name="Picture 17" descr="White puzzle with one red piece">
            <a:extLst>
              <a:ext uri="{FF2B5EF4-FFF2-40B4-BE49-F238E27FC236}">
                <a16:creationId xmlns:a16="http://schemas.microsoft.com/office/drawing/2014/main" id="{4049DC5C-D267-469B-BEDE-3D99F20C0803}"/>
              </a:ext>
            </a:extLst>
          </p:cNvPr>
          <p:cNvPicPr>
            <a:picLocks noChangeAspect="1"/>
          </p:cNvPicPr>
          <p:nvPr/>
        </p:nvPicPr>
        <p:blipFill rotWithShape="1">
          <a:blip r:embed="rId2"/>
          <a:srcRect l="31791" r="30187"/>
          <a:stretch/>
        </p:blipFill>
        <p:spPr>
          <a:xfrm>
            <a:off x="20" y="10"/>
            <a:ext cx="4635571" cy="6857990"/>
          </a:xfrm>
          <a:prstGeom prst="rect">
            <a:avLst/>
          </a:prstGeom>
          <a:effectLst/>
        </p:spPr>
      </p:pic>
      <p:cxnSp>
        <p:nvCxnSpPr>
          <p:cNvPr id="22" name="Straight Connector 21">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A9221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457465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139F9D55-52FA-4E52-9561-2B4E49887FDE}"/>
              </a:ext>
            </a:extLst>
          </p:cNvPr>
          <p:cNvSpPr>
            <a:spLocks noGrp="1" noChangeArrowheads="1"/>
          </p:cNvSpPr>
          <p:nvPr>
            <p:ph type="title"/>
          </p:nvPr>
        </p:nvSpPr>
        <p:spPr bwMode="auto">
          <a:xfrm>
            <a:off x="1653363" y="365760"/>
            <a:ext cx="9367203" cy="118872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Ctr="0" compatLnSpc="1">
            <a:prstTxWarp prst="textNoShape">
              <a:avLst/>
            </a:prstTxWarp>
            <a:normAutofit/>
          </a:bodyPr>
          <a:lstStyle/>
          <a:p>
            <a:pPr marL="0" marR="0" lvl="0" indent="0" defTabSz="914400" rtl="0" eaLnBrk="0" fontAlgn="base" latinLnBrk="0" hangingPunct="0">
              <a:spcBef>
                <a:spcPct val="0"/>
              </a:spcBef>
              <a:spcAft>
                <a:spcPct val="0"/>
              </a:spcAft>
              <a:buClrTx/>
              <a:buSzTx/>
              <a:buFontTx/>
              <a:buNone/>
              <a:tabLst/>
            </a:pPr>
            <a:r>
              <a:rPr kumimoji="0" lang="en-US" altLang="en-US" b="1" i="0" u="none" strike="noStrike" cap="none" normalizeH="0" baseline="0">
                <a:ln>
                  <a:noFill/>
                </a:ln>
                <a:effectLst/>
                <a:latin typeface="Algerian" panose="04020705040A02060702" pitchFamily="82" charset="0"/>
                <a:ea typeface="Times New Roman" panose="02020603050405020304" pitchFamily="18" charset="0"/>
                <a:cs typeface="Times New Roman" panose="02020603050405020304" pitchFamily="18" charset="0"/>
              </a:rPr>
              <a:t>Dropping irrelevant columns</a:t>
            </a:r>
            <a:endParaRPr kumimoji="0" lang="en-US" altLang="en-US" b="0" i="0" u="none" strike="noStrike" cap="none" normalizeH="0" baseline="0">
              <a:ln>
                <a:noFill/>
              </a:ln>
              <a:effectLst/>
              <a:latin typeface="Algerian" panose="04020705040A02060702" pitchFamily="82" charset="0"/>
              <a:ea typeface="Times New Roman" panose="02020603050405020304" pitchFamily="18" charset="0"/>
              <a:cs typeface="Times New Roman" panose="02020603050405020304" pitchFamily="18" charset="0"/>
            </a:endParaRPr>
          </a:p>
        </p:txBody>
      </p:sp>
      <p:sp>
        <p:nvSpPr>
          <p:cNvPr id="25" name="Freeform: Shape 8">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Content Placeholder 2">
            <a:extLst>
              <a:ext uri="{FF2B5EF4-FFF2-40B4-BE49-F238E27FC236}">
                <a16:creationId xmlns:a16="http://schemas.microsoft.com/office/drawing/2014/main" id="{D4E56A31-ABB3-4256-A642-D79035FBF11C}"/>
              </a:ext>
            </a:extLst>
          </p:cNvPr>
          <p:cNvSpPr>
            <a:spLocks noGrp="1"/>
          </p:cNvSpPr>
          <p:nvPr>
            <p:ph idx="1"/>
          </p:nvPr>
        </p:nvSpPr>
        <p:spPr>
          <a:xfrm>
            <a:off x="1653363" y="2176272"/>
            <a:ext cx="9367204" cy="4041648"/>
          </a:xfrm>
        </p:spPr>
        <p:txBody>
          <a:bodyPr anchor="t">
            <a:normAutofit/>
          </a:bodyPr>
          <a:lstStyle/>
          <a:p>
            <a:pPr marL="0" marR="0" lvl="0" indent="0" defTabSz="914400" rtl="0" eaLnBrk="0" fontAlgn="base" latinLnBrk="0" hangingPunct="0">
              <a:spcBef>
                <a:spcPct val="0"/>
              </a:spcBef>
              <a:spcAft>
                <a:spcPts val="600"/>
              </a:spcAft>
              <a:buClrTx/>
              <a:buSzTx/>
              <a:buFontTx/>
              <a:buNone/>
              <a:tabLst/>
            </a:pPr>
            <a:r>
              <a:rPr kumimoji="0" lang="en-US" altLang="en-US" sz="2400" b="0" i="0" u="none" strike="noStrike" cap="none" normalizeH="0" baseline="0" dirty="0">
                <a:ln>
                  <a:noFill/>
                </a:ln>
                <a:effectLst/>
                <a:latin typeface="Agency FB" panose="020B0503020202020204" pitchFamily="34" charset="0"/>
                <a:ea typeface="Times New Roman" panose="02020603050405020304" pitchFamily="18" charset="0"/>
              </a:rPr>
              <a:t>In Our Dataset, there </a:t>
            </a:r>
            <a:r>
              <a:rPr lang="en-US" altLang="en-US" sz="2400" dirty="0">
                <a:latin typeface="Agency FB" panose="020B0503020202020204" pitchFamily="34" charset="0"/>
                <a:ea typeface="Times New Roman" panose="02020603050405020304" pitchFamily="18" charset="0"/>
              </a:rPr>
              <a:t>are</a:t>
            </a:r>
            <a:r>
              <a:rPr kumimoji="0" lang="en-US" altLang="en-US" sz="2400" b="0" i="0" u="none" strike="noStrike" cap="none" normalizeH="0" baseline="0" dirty="0">
                <a:ln>
                  <a:noFill/>
                </a:ln>
                <a:effectLst/>
                <a:latin typeface="Agency FB" panose="020B0503020202020204" pitchFamily="34" charset="0"/>
                <a:ea typeface="Times New Roman" panose="02020603050405020304" pitchFamily="18" charset="0"/>
              </a:rPr>
              <a:t> many columns that we never use where dropping is the only solution. In this case, the columns such as Engine Fuel Type, Market Category, Vehicle style, Popularity, Number of doors, Vehicle Size doesn't make any sense to me So I will be dropping these columns in my data analysis.</a:t>
            </a:r>
            <a:endParaRPr kumimoji="0" lang="en-US" altLang="en-US" sz="24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endParaRPr>
          </a:p>
          <a:p>
            <a:pPr marL="0" marR="0" lvl="0" indent="0" defTabSz="914400" rtl="0" eaLnBrk="0" fontAlgn="base" latinLnBrk="0" hangingPunct="0">
              <a:spcBef>
                <a:spcPct val="0"/>
              </a:spcBef>
              <a:spcAft>
                <a:spcPts val="600"/>
              </a:spcAft>
              <a:buClrTx/>
              <a:buSzTx/>
              <a:buFontTx/>
              <a:buNone/>
              <a:tabLst/>
            </a:pPr>
            <a:endParaRPr kumimoji="0" lang="en-US" altLang="en-US" sz="24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endParaRPr>
          </a:p>
          <a:p>
            <a:pPr marL="0" marR="0" lvl="0" indent="0" defTabSz="914400" rtl="0" eaLnBrk="0" fontAlgn="base" latinLnBrk="0" hangingPunct="0">
              <a:spcBef>
                <a:spcPct val="0"/>
              </a:spcBef>
              <a:spcAft>
                <a:spcPts val="600"/>
              </a:spcAft>
              <a:buClrTx/>
              <a:buSzTx/>
              <a:buFontTx/>
              <a:buNone/>
              <a:tabLst/>
            </a:pPr>
            <a:r>
              <a:rPr kumimoji="0" lang="en-US" altLang="en-US" sz="2400" b="0" i="0" u="none" strike="noStrike" cap="none" normalizeH="0" baseline="0" dirty="0" err="1">
                <a:ln>
                  <a:noFill/>
                </a:ln>
                <a:effectLst/>
                <a:latin typeface="Aharoni" panose="02010803020104030203" pitchFamily="2" charset="-79"/>
                <a:ea typeface="Times New Roman" panose="02020603050405020304" pitchFamily="18" charset="0"/>
                <a:cs typeface="Aharoni" panose="02010803020104030203" pitchFamily="2" charset="-79"/>
              </a:rPr>
              <a:t>df.drop</a:t>
            </a:r>
            <a:r>
              <a:rPr kumimoji="0" lang="en-US" altLang="en-US" sz="24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rPr>
              <a:t>(['Engine Fuel Type', 'Market Category', 'Vehicle Style', 'Popularity', 'Number of Doors', 'Vehicle Size'], axis=1)</a:t>
            </a:r>
            <a:r>
              <a:rPr kumimoji="0" lang="en-US" altLang="en-US" sz="2400" b="0" i="0" u="none" strike="noStrike" cap="none" normalizeH="0" baseline="0" dirty="0">
                <a:ln>
                  <a:noFill/>
                </a:ln>
                <a:effectLst/>
                <a:latin typeface="Aharoni" panose="02010803020104030203" pitchFamily="2" charset="-79"/>
                <a:cs typeface="Aharoni" panose="02010803020104030203" pitchFamily="2" charset="-79"/>
              </a:rPr>
              <a:t> </a:t>
            </a:r>
            <a:endParaRPr lang="en-US" sz="24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91850296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0">
            <a:extLst>
              <a:ext uri="{FF2B5EF4-FFF2-40B4-BE49-F238E27FC236}">
                <a16:creationId xmlns:a16="http://schemas.microsoft.com/office/drawing/2014/main" id="{429917F3-0560-4C6F-B265-458B218C4B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4C1449BA-75E8-491C-9384-671ABBC10C95}"/>
              </a:ext>
            </a:extLst>
          </p:cNvPr>
          <p:cNvSpPr>
            <a:spLocks noGrp="1" noChangeArrowheads="1"/>
          </p:cNvSpPr>
          <p:nvPr>
            <p:ph type="title"/>
          </p:nvPr>
        </p:nvSpPr>
        <p:spPr bwMode="auto">
          <a:xfrm>
            <a:off x="1271588" y="662400"/>
            <a:ext cx="10055721" cy="1325563"/>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t" anchorCtr="0" compatLnSpc="1">
            <a:prstTxWarp prst="textNoShape">
              <a:avLst/>
            </a:prstTxWarp>
            <a:normAutofit/>
          </a:bodyPr>
          <a:lstStyle/>
          <a:p>
            <a:pPr marL="0" marR="0" lvl="0" indent="0" defTabSz="914400" rtl="0" eaLnBrk="0" fontAlgn="base" latinLnBrk="0" hangingPunct="0">
              <a:spcBef>
                <a:spcPct val="0"/>
              </a:spcBef>
              <a:spcAft>
                <a:spcPct val="0"/>
              </a:spcAft>
              <a:buClrTx/>
              <a:buSzTx/>
              <a:buFontTx/>
              <a:buNone/>
              <a:tabLst/>
            </a:pPr>
            <a:r>
              <a:rPr kumimoji="0" lang="en-US" altLang="en-US" b="1" i="0" u="none" strike="noStrike" cap="none" normalizeH="0" baseline="0">
                <a:ln>
                  <a:noFill/>
                </a:ln>
                <a:effectLst/>
                <a:latin typeface="Algerian" panose="04020705040A02060702" pitchFamily="82" charset="0"/>
                <a:ea typeface="Times New Roman" panose="02020603050405020304" pitchFamily="18" charset="0"/>
                <a:cs typeface="Times New Roman" panose="02020603050405020304" pitchFamily="18" charset="0"/>
              </a:rPr>
              <a:t>Renaming the columns</a:t>
            </a:r>
            <a:endParaRPr kumimoji="0" lang="en-US" altLang="en-US" b="0" i="0" u="none" strike="noStrike" cap="none" normalizeH="0" baseline="0">
              <a:ln>
                <a:noFill/>
              </a:ln>
              <a:effectLst/>
              <a:latin typeface="Algerian" panose="04020705040A02060702" pitchFamily="82" charset="0"/>
              <a:ea typeface="Times New Roman" panose="02020603050405020304" pitchFamily="18" charset="0"/>
              <a:cs typeface="Times New Roman" panose="02020603050405020304" pitchFamily="18" charset="0"/>
            </a:endParaRPr>
          </a:p>
        </p:txBody>
      </p:sp>
      <p:grpSp>
        <p:nvGrpSpPr>
          <p:cNvPr id="27" name="Group 22">
            <a:extLst>
              <a:ext uri="{FF2B5EF4-FFF2-40B4-BE49-F238E27FC236}">
                <a16:creationId xmlns:a16="http://schemas.microsoft.com/office/drawing/2014/main" id="{AA39BAE7-7EB8-4E22-BCBB-F00F514DB7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885825" cy="6858000"/>
            <a:chOff x="0" y="0"/>
            <a:chExt cx="885825" cy="6858000"/>
          </a:xfrm>
        </p:grpSpPr>
        <p:sp>
          <p:nvSpPr>
            <p:cNvPr id="24" name="Freeform 6">
              <a:extLst>
                <a:ext uri="{FF2B5EF4-FFF2-40B4-BE49-F238E27FC236}">
                  <a16:creationId xmlns:a16="http://schemas.microsoft.com/office/drawing/2014/main" id="{CE476A00-9FF6-4B98-9E5C-7A22D8F59C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25" name="Freeform 6">
              <a:extLst>
                <a:ext uri="{FF2B5EF4-FFF2-40B4-BE49-F238E27FC236}">
                  <a16:creationId xmlns:a16="http://schemas.microsoft.com/office/drawing/2014/main" id="{8F0632CB-5E59-4727-9C88-4537512D56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sp>
      </p:grpSp>
      <p:sp>
        <p:nvSpPr>
          <p:cNvPr id="3" name="Content Placeholder 2">
            <a:extLst>
              <a:ext uri="{FF2B5EF4-FFF2-40B4-BE49-F238E27FC236}">
                <a16:creationId xmlns:a16="http://schemas.microsoft.com/office/drawing/2014/main" id="{D7610EDE-EB08-44CF-9234-0B394AF2506B}"/>
              </a:ext>
            </a:extLst>
          </p:cNvPr>
          <p:cNvSpPr>
            <a:spLocks noGrp="1"/>
          </p:cNvSpPr>
          <p:nvPr>
            <p:ph idx="1"/>
          </p:nvPr>
        </p:nvSpPr>
        <p:spPr>
          <a:xfrm>
            <a:off x="1251678" y="2286001"/>
            <a:ext cx="10089112" cy="3909599"/>
          </a:xfrm>
        </p:spPr>
        <p:txBody>
          <a:bodyPr>
            <a:normAutofit/>
          </a:bodyPr>
          <a:lstStyle/>
          <a:p>
            <a:pPr marL="0" indent="0">
              <a:buNone/>
            </a:pPr>
            <a:r>
              <a:rPr kumimoji="0" lang="en-US" altLang="en-US" sz="2000" b="0" i="0" u="none" strike="noStrike" cap="none" normalizeH="0" baseline="0" dirty="0">
                <a:ln>
                  <a:noFill/>
                </a:ln>
                <a:solidFill>
                  <a:schemeClr val="tx1">
                    <a:alpha val="60000"/>
                  </a:schemeClr>
                </a:solidFill>
                <a:effectLst/>
                <a:latin typeface="Agency FB" panose="020B0503020202020204" pitchFamily="34" charset="0"/>
                <a:ea typeface="Times New Roman" panose="02020603050405020304" pitchFamily="18" charset="0"/>
                <a:cs typeface="Times New Roman" panose="02020603050405020304" pitchFamily="18" charset="0"/>
              </a:rPr>
              <a:t>In this instance, most of the column names are very confusing to read, so I just tweaked their column names. </a:t>
            </a:r>
            <a:br>
              <a:rPr kumimoji="0" lang="en-US" altLang="en-US" sz="2000" b="0" i="0" u="none" strike="noStrike" cap="none" normalizeH="0" baseline="0" dirty="0">
                <a:ln>
                  <a:noFill/>
                </a:ln>
                <a:solidFill>
                  <a:schemeClr val="tx1">
                    <a:alpha val="60000"/>
                  </a:schemeClr>
                </a:solidFill>
                <a:effectLst/>
                <a:latin typeface="Agency FB" panose="020B0503020202020204" pitchFamily="34" charset="0"/>
                <a:ea typeface="Times New Roman" panose="02020603050405020304" pitchFamily="18" charset="0"/>
                <a:cs typeface="Times New Roman" panose="02020603050405020304" pitchFamily="18" charset="0"/>
              </a:rPr>
            </a:br>
            <a:r>
              <a:rPr kumimoji="0" lang="en-US" altLang="en-US" sz="2000" b="0" i="0" u="none" strike="noStrike" cap="none" normalizeH="0" baseline="0" dirty="0">
                <a:ln>
                  <a:noFill/>
                </a:ln>
                <a:solidFill>
                  <a:schemeClr val="tx1">
                    <a:alpha val="60000"/>
                  </a:schemeClr>
                </a:solidFill>
                <a:effectLst/>
                <a:latin typeface="Agency FB" panose="020B0503020202020204" pitchFamily="34" charset="0"/>
                <a:ea typeface="Times New Roman" panose="02020603050405020304" pitchFamily="18" charset="0"/>
                <a:cs typeface="Times New Roman" panose="02020603050405020304" pitchFamily="18" charset="0"/>
              </a:rPr>
              <a:t>This is a good approach it improves the readability of the data set.</a:t>
            </a:r>
            <a:br>
              <a:rPr kumimoji="0" lang="en-US" altLang="en-US" sz="2000" b="0" i="0" u="none" strike="noStrike" cap="none" normalizeH="0" baseline="0" dirty="0">
                <a:ln>
                  <a:noFill/>
                </a:ln>
                <a:solidFill>
                  <a:schemeClr val="tx1">
                    <a:alpha val="60000"/>
                  </a:schemeClr>
                </a:solidFill>
                <a:effectLst/>
                <a:latin typeface="Agency FB" panose="020B0503020202020204" pitchFamily="34" charset="0"/>
                <a:ea typeface="Times New Roman" panose="02020603050405020304" pitchFamily="18" charset="0"/>
                <a:cs typeface="Times New Roman" panose="02020603050405020304" pitchFamily="18" charset="0"/>
              </a:rPr>
            </a:br>
            <a:endParaRPr kumimoji="0" lang="en-US" altLang="en-US" sz="2000" b="0" i="0" u="none" strike="noStrike" cap="none" normalizeH="0" baseline="0" dirty="0">
              <a:ln>
                <a:noFill/>
              </a:ln>
              <a:solidFill>
                <a:schemeClr val="tx1">
                  <a:alpha val="60000"/>
                </a:schemeClr>
              </a:solidFill>
              <a:effectLst/>
              <a:latin typeface="Agency FB" panose="020B0503020202020204" pitchFamily="34" charset="0"/>
              <a:ea typeface="Times New Roman" panose="02020603050405020304" pitchFamily="18" charset="0"/>
              <a:cs typeface="Times New Roman" panose="02020603050405020304" pitchFamily="18" charset="0"/>
            </a:endParaRPr>
          </a:p>
          <a:p>
            <a:pPr marL="0" indent="0">
              <a:buNone/>
            </a:pPr>
            <a:r>
              <a:rPr kumimoji="0" lang="en-US" altLang="en-US" sz="2000" b="0" i="0" u="none" strike="noStrike" cap="none" normalizeH="0" baseline="0" dirty="0" err="1">
                <a:ln>
                  <a:noFill/>
                </a:ln>
                <a:solidFill>
                  <a:schemeClr val="tx1">
                    <a:alpha val="60000"/>
                  </a:schemeClr>
                </a:solidFill>
                <a:effectLst/>
                <a:latin typeface="Aharoni" panose="02010803020104030203" pitchFamily="2" charset="-79"/>
                <a:ea typeface="Times New Roman" panose="02020603050405020304" pitchFamily="18" charset="0"/>
                <a:cs typeface="Aharoni" panose="02010803020104030203" pitchFamily="2" charset="-79"/>
              </a:rPr>
              <a:t>df.rename</a:t>
            </a:r>
            <a:r>
              <a:rPr kumimoji="0" lang="en-US" altLang="en-US" sz="2000" b="0" i="0" u="none" strike="noStrike" cap="none" normalizeH="0" baseline="0" dirty="0">
                <a:ln>
                  <a:noFill/>
                </a:ln>
                <a:solidFill>
                  <a:schemeClr val="tx1">
                    <a:alpha val="60000"/>
                  </a:schemeClr>
                </a:solidFill>
                <a:effectLst/>
                <a:latin typeface="Aharoni" panose="02010803020104030203" pitchFamily="2" charset="-79"/>
                <a:ea typeface="Times New Roman" panose="02020603050405020304" pitchFamily="18" charset="0"/>
                <a:cs typeface="Aharoni" panose="02010803020104030203" pitchFamily="2" charset="-79"/>
              </a:rPr>
              <a:t>(columns={"Engine HP": "HP", "Engine Cylinders": "Cylinders", "Transmission Type": "Transmission", "</a:t>
            </a:r>
            <a:r>
              <a:rPr kumimoji="0" lang="en-US" altLang="en-US" sz="2000" b="0" i="0" u="none" strike="noStrike" cap="none" normalizeH="0" baseline="0" dirty="0" err="1">
                <a:ln>
                  <a:noFill/>
                </a:ln>
                <a:solidFill>
                  <a:schemeClr val="tx1">
                    <a:alpha val="60000"/>
                  </a:schemeClr>
                </a:solidFill>
                <a:effectLst/>
                <a:latin typeface="Aharoni" panose="02010803020104030203" pitchFamily="2" charset="-79"/>
                <a:ea typeface="Times New Roman" panose="02020603050405020304" pitchFamily="18" charset="0"/>
                <a:cs typeface="Aharoni" panose="02010803020104030203" pitchFamily="2" charset="-79"/>
              </a:rPr>
              <a:t>Driven_Wheels</a:t>
            </a:r>
            <a:r>
              <a:rPr kumimoji="0" lang="en-US" altLang="en-US" sz="2000" b="0" i="0" u="none" strike="noStrike" cap="none" normalizeH="0" baseline="0" dirty="0">
                <a:ln>
                  <a:noFill/>
                </a:ln>
                <a:solidFill>
                  <a:schemeClr val="tx1">
                    <a:alpha val="60000"/>
                  </a:schemeClr>
                </a:solidFill>
                <a:effectLst/>
                <a:latin typeface="Aharoni" panose="02010803020104030203" pitchFamily="2" charset="-79"/>
                <a:ea typeface="Times New Roman" panose="02020603050405020304" pitchFamily="18" charset="0"/>
                <a:cs typeface="Aharoni" panose="02010803020104030203" pitchFamily="2" charset="-79"/>
              </a:rPr>
              <a:t>": "Drive </a:t>
            </a:r>
            <a:r>
              <a:rPr kumimoji="0" lang="en-US" altLang="en-US" sz="2000" b="0" i="0" u="none" strike="noStrike" cap="none" normalizeH="0" baseline="0" dirty="0" err="1">
                <a:ln>
                  <a:noFill/>
                </a:ln>
                <a:solidFill>
                  <a:schemeClr val="tx1">
                    <a:alpha val="60000"/>
                  </a:schemeClr>
                </a:solidFill>
                <a:effectLst/>
                <a:latin typeface="Aharoni" panose="02010803020104030203" pitchFamily="2" charset="-79"/>
                <a:ea typeface="Times New Roman" panose="02020603050405020304" pitchFamily="18" charset="0"/>
                <a:cs typeface="Aharoni" panose="02010803020104030203" pitchFamily="2" charset="-79"/>
              </a:rPr>
              <a:t>Mode","highway</a:t>
            </a:r>
            <a:r>
              <a:rPr kumimoji="0" lang="en-US" altLang="en-US" sz="2000" b="0" i="0" u="none" strike="noStrike" cap="none" normalizeH="0" baseline="0" dirty="0">
                <a:ln>
                  <a:noFill/>
                </a:ln>
                <a:solidFill>
                  <a:schemeClr val="tx1">
                    <a:alpha val="60000"/>
                  </a:schemeClr>
                </a:solidFill>
                <a:effectLst/>
                <a:latin typeface="Aharoni" panose="02010803020104030203" pitchFamily="2" charset="-79"/>
                <a:ea typeface="Times New Roman" panose="02020603050405020304" pitchFamily="18" charset="0"/>
                <a:cs typeface="Aharoni" panose="02010803020104030203" pitchFamily="2" charset="-79"/>
              </a:rPr>
              <a:t> MPG": "MPG-H", "city mpg": "MPG-C", "MSRP": "Price" })</a:t>
            </a:r>
            <a:endParaRPr lang="en-US" sz="2000" dirty="0">
              <a:solidFill>
                <a:schemeClr val="tx1">
                  <a:alpha val="60000"/>
                </a:schemeClr>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52456720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29">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1">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33">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708A190-BFBA-4529-9E98-F7E40528CB25}"/>
              </a:ext>
            </a:extLst>
          </p:cNvPr>
          <p:cNvSpPr>
            <a:spLocks noGrp="1"/>
          </p:cNvSpPr>
          <p:nvPr>
            <p:ph type="title"/>
          </p:nvPr>
        </p:nvSpPr>
        <p:spPr>
          <a:xfrm>
            <a:off x="826396" y="586855"/>
            <a:ext cx="4230100" cy="3387497"/>
          </a:xfrm>
        </p:spPr>
        <p:txBody>
          <a:bodyPr anchor="b">
            <a:normAutofit/>
          </a:bodyPr>
          <a:lstStyle/>
          <a:p>
            <a:pPr marL="0" marR="0" algn="r">
              <a:spcBef>
                <a:spcPts val="0"/>
              </a:spcBef>
              <a:spcAft>
                <a:spcPts val="600"/>
              </a:spcAft>
            </a:pPr>
            <a:r>
              <a:rPr lang="en-IN" sz="4000" b="1">
                <a:solidFill>
                  <a:srgbClr val="FFFFFF"/>
                </a:solidFill>
                <a:effectLst/>
                <a:latin typeface="Algerian" panose="04020705040A02060702" pitchFamily="82" charset="0"/>
                <a:ea typeface="Times New Roman" panose="02020603050405020304" pitchFamily="18" charset="0"/>
                <a:cs typeface="Times New Roman" panose="02020603050405020304" pitchFamily="18" charset="0"/>
              </a:rPr>
              <a:t>Dropping the duplicate rows</a:t>
            </a:r>
            <a:endParaRPr lang="en-US" sz="4000">
              <a:solidFill>
                <a:srgbClr val="FFFFFF"/>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9BE805BC-9F79-414B-A45E-7122D0754BE9}"/>
              </a:ext>
            </a:extLst>
          </p:cNvPr>
          <p:cNvSpPr>
            <a:spLocks noGrp="1"/>
          </p:cNvSpPr>
          <p:nvPr>
            <p:ph idx="1"/>
          </p:nvPr>
        </p:nvSpPr>
        <p:spPr>
          <a:xfrm>
            <a:off x="6503158" y="649480"/>
            <a:ext cx="4862447" cy="5546047"/>
          </a:xfrm>
        </p:spPr>
        <p:txBody>
          <a:bodyPr bIns="0" anchor="ctr">
            <a:normAutofit/>
          </a:bodyPr>
          <a:lstStyle/>
          <a:p>
            <a:pPr marL="0" indent="0">
              <a:buNone/>
            </a:pPr>
            <a:r>
              <a:rPr lang="en-IN" sz="1400" dirty="0">
                <a:effectLst/>
                <a:latin typeface="Agency FB" panose="020B0503020202020204" pitchFamily="34" charset="0"/>
                <a:ea typeface="Calibri" panose="020F0502020204030204" pitchFamily="34" charset="0"/>
                <a:cs typeface="Times New Roman" panose="02020603050405020304" pitchFamily="18" charset="0"/>
              </a:rPr>
              <a:t>Our huge dataset contains more than 10, 000 rows which will often have some duplicate data which might be disturbing, so here I remove all the duplicate value from the data-set.</a:t>
            </a:r>
            <a:endParaRPr lang="en-US" sz="1400" dirty="0">
              <a:latin typeface="Agency FB" panose="020B0503020202020204" pitchFamily="34" charset="0"/>
            </a:endParaRPr>
          </a:p>
          <a:p>
            <a:pPr marL="0" indent="0">
              <a:buNone/>
            </a:pPr>
            <a:r>
              <a:rPr lang="en-US" sz="1400" dirty="0">
                <a:latin typeface="Agency FB" panose="020B0503020202020204" pitchFamily="34" charset="0"/>
              </a:rPr>
              <a:t>For example,</a:t>
            </a:r>
            <a:r>
              <a:rPr lang="en-IN" sz="1400" dirty="0">
                <a:effectLst/>
                <a:latin typeface="Agency FB" panose="020B0503020202020204" pitchFamily="34" charset="0"/>
                <a:ea typeface="Calibri" panose="020F0502020204030204" pitchFamily="34" charset="0"/>
                <a:cs typeface="Times New Roman" panose="02020603050405020304" pitchFamily="18" charset="0"/>
              </a:rPr>
              <a:t> prior to removing I had 11914 rows of data but after removing the duplicates 10925 data meaning that I had 989 of duplicate data.</a:t>
            </a:r>
            <a:endParaRPr lang="en-US" sz="1400" dirty="0">
              <a:latin typeface="Aharoni" panose="02010803020104030203" pitchFamily="2" charset="-79"/>
              <a:cs typeface="Aharoni" panose="02010803020104030203" pitchFamily="2" charset="-79"/>
            </a:endParaRPr>
          </a:p>
          <a:p>
            <a:pPr marL="0" indent="0">
              <a:buNone/>
            </a:pPr>
            <a:r>
              <a:rPr lang="en-US" sz="1400" dirty="0" err="1">
                <a:latin typeface="Aharoni" panose="02010803020104030203" pitchFamily="2" charset="-79"/>
                <a:cs typeface="Aharoni" panose="02010803020104030203" pitchFamily="2" charset="-79"/>
              </a:rPr>
              <a:t>df.count</a:t>
            </a:r>
            <a:r>
              <a:rPr lang="en-US" sz="1400" dirty="0">
                <a:latin typeface="Aharoni" panose="02010803020104030203" pitchFamily="2" charset="-79"/>
                <a:cs typeface="Aharoni" panose="02010803020104030203" pitchFamily="2" charset="-79"/>
              </a:rPr>
              <a:t>()  #Counting the number of rows</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Make 11914</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Model 11914 </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Year 11914</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HP 11845</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Cylinders 11884</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Transmission 11914</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Drive Mode 11914</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MPG-H 11914</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MPG-C 11914</a:t>
            </a:r>
          </a:p>
          <a:p>
            <a:pPr marL="0" indent="0">
              <a:buNone/>
            </a:pP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Price 11914</a:t>
            </a:r>
          </a:p>
          <a:p>
            <a:pPr marL="0" indent="0">
              <a:buNone/>
            </a:pPr>
            <a:r>
              <a:rPr kumimoji="0" lang="en-US" altLang="en-US" sz="1400" b="0" i="0" u="none" strike="noStrike" cap="none" normalizeH="0" baseline="0" dirty="0" err="1">
                <a:ln>
                  <a:noFill/>
                </a:ln>
                <a:effectLst/>
                <a:latin typeface="Agency FB" panose="020B0503020202020204" pitchFamily="34" charset="0"/>
                <a:cs typeface="Courier New" panose="02070309020205020404" pitchFamily="49" charset="0"/>
              </a:rPr>
              <a:t>dtype</a:t>
            </a:r>
            <a:r>
              <a:rPr kumimoji="0" lang="en-US" altLang="en-US" sz="1400" b="0" i="0" u="none" strike="noStrike" cap="none" normalizeH="0" baseline="0" dirty="0">
                <a:ln>
                  <a:noFill/>
                </a:ln>
                <a:effectLst/>
                <a:latin typeface="Agency FB" panose="020B0503020202020204" pitchFamily="34" charset="0"/>
                <a:cs typeface="Courier New" panose="02070309020205020404" pitchFamily="49" charset="0"/>
              </a:rPr>
              <a:t>: int64</a:t>
            </a:r>
            <a:endParaRPr lang="en-US" sz="1400" dirty="0">
              <a:latin typeface="Agency FB" panose="020B0503020202020204" pitchFamily="34" charset="0"/>
            </a:endParaRPr>
          </a:p>
        </p:txBody>
      </p:sp>
    </p:spTree>
    <p:extLst>
      <p:ext uri="{BB962C8B-B14F-4D97-AF65-F5344CB8AC3E}">
        <p14:creationId xmlns:p14="http://schemas.microsoft.com/office/powerpoint/2010/main" val="359554597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A292CF-116E-4A8B-A383-251762C72FB1}"/>
              </a:ext>
            </a:extLst>
          </p:cNvPr>
          <p:cNvSpPr>
            <a:spLocks noGrp="1"/>
          </p:cNvSpPr>
          <p:nvPr>
            <p:ph type="title"/>
          </p:nvPr>
        </p:nvSpPr>
        <p:spPr>
          <a:xfrm>
            <a:off x="1371597" y="348865"/>
            <a:ext cx="10044023" cy="877729"/>
          </a:xfrm>
        </p:spPr>
        <p:txBody>
          <a:bodyPr anchor="ctr">
            <a:normAutofit/>
          </a:bodyPr>
          <a:lstStyle/>
          <a:p>
            <a:r>
              <a:rPr lang="en-US" sz="4000" dirty="0">
                <a:solidFill>
                  <a:srgbClr val="FFFFFF"/>
                </a:solidFill>
                <a:latin typeface="Algerian" panose="04020705040A02060702" pitchFamily="82" charset="0"/>
              </a:rPr>
              <a:t>Content:</a:t>
            </a:r>
          </a:p>
        </p:txBody>
      </p:sp>
      <p:graphicFrame>
        <p:nvGraphicFramePr>
          <p:cNvPr id="18" name="Content Placeholder 2">
            <a:extLst>
              <a:ext uri="{FF2B5EF4-FFF2-40B4-BE49-F238E27FC236}">
                <a16:creationId xmlns:a16="http://schemas.microsoft.com/office/drawing/2014/main" id="{641BF0A3-CC2B-483F-A843-DEAA6E503FEB}"/>
              </a:ext>
            </a:extLst>
          </p:cNvPr>
          <p:cNvGraphicFramePr>
            <a:graphicFrameLocks noGrp="1"/>
          </p:cNvGraphicFramePr>
          <p:nvPr>
            <p:ph idx="1"/>
            <p:extLst>
              <p:ext uri="{D42A27DB-BD31-4B8C-83A1-F6EECF244321}">
                <p14:modId xmlns:p14="http://schemas.microsoft.com/office/powerpoint/2010/main" val="2864097422"/>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2036786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8">
                                            <p:graphicEl>
                                              <a:dgm id="{7829EDE4-A1E1-4E19-86D2-46C5566A56B0}"/>
                                            </p:graphicEl>
                                          </p:spTgt>
                                        </p:tgtEl>
                                        <p:attrNameLst>
                                          <p:attrName>style.visibility</p:attrName>
                                        </p:attrNameLst>
                                      </p:cBhvr>
                                      <p:to>
                                        <p:strVal val="visible"/>
                                      </p:to>
                                    </p:set>
                                    <p:anim calcmode="lin" valueType="num">
                                      <p:cBhvr>
                                        <p:cTn id="7" dur="1000" fill="hold"/>
                                        <p:tgtEl>
                                          <p:spTgt spid="18">
                                            <p:graphicEl>
                                              <a:dgm id="{7829EDE4-A1E1-4E19-86D2-46C5566A56B0}"/>
                                            </p:graphicEl>
                                          </p:spTgt>
                                        </p:tgtEl>
                                        <p:attrNameLst>
                                          <p:attrName>ppt_w</p:attrName>
                                        </p:attrNameLst>
                                      </p:cBhvr>
                                      <p:tavLst>
                                        <p:tav tm="0">
                                          <p:val>
                                            <p:fltVal val="0"/>
                                          </p:val>
                                        </p:tav>
                                        <p:tav tm="100000">
                                          <p:val>
                                            <p:strVal val="#ppt_w"/>
                                          </p:val>
                                        </p:tav>
                                      </p:tavLst>
                                    </p:anim>
                                    <p:anim calcmode="lin" valueType="num">
                                      <p:cBhvr>
                                        <p:cTn id="8" dur="1000" fill="hold"/>
                                        <p:tgtEl>
                                          <p:spTgt spid="18">
                                            <p:graphicEl>
                                              <a:dgm id="{7829EDE4-A1E1-4E19-86D2-46C5566A56B0}"/>
                                            </p:graphicEl>
                                          </p:spTgt>
                                        </p:tgtEl>
                                        <p:attrNameLst>
                                          <p:attrName>ppt_h</p:attrName>
                                        </p:attrNameLst>
                                      </p:cBhvr>
                                      <p:tavLst>
                                        <p:tav tm="0">
                                          <p:val>
                                            <p:fltVal val="0"/>
                                          </p:val>
                                        </p:tav>
                                        <p:tav tm="100000">
                                          <p:val>
                                            <p:strVal val="#ppt_h"/>
                                          </p:val>
                                        </p:tav>
                                      </p:tavLst>
                                    </p:anim>
                                    <p:anim calcmode="lin" valueType="num">
                                      <p:cBhvr>
                                        <p:cTn id="9" dur="1000" fill="hold"/>
                                        <p:tgtEl>
                                          <p:spTgt spid="18">
                                            <p:graphicEl>
                                              <a:dgm id="{7829EDE4-A1E1-4E19-86D2-46C5566A56B0}"/>
                                            </p:graphicEl>
                                          </p:spTgt>
                                        </p:tgtEl>
                                        <p:attrNameLst>
                                          <p:attrName>style.rotation</p:attrName>
                                        </p:attrNameLst>
                                      </p:cBhvr>
                                      <p:tavLst>
                                        <p:tav tm="0">
                                          <p:val>
                                            <p:fltVal val="90"/>
                                          </p:val>
                                        </p:tav>
                                        <p:tav tm="100000">
                                          <p:val>
                                            <p:fltVal val="0"/>
                                          </p:val>
                                        </p:tav>
                                      </p:tavLst>
                                    </p:anim>
                                    <p:animEffect transition="in" filter="fade">
                                      <p:cBhvr>
                                        <p:cTn id="10" dur="1000"/>
                                        <p:tgtEl>
                                          <p:spTgt spid="18">
                                            <p:graphicEl>
                                              <a:dgm id="{7829EDE4-A1E1-4E19-86D2-46C5566A56B0}"/>
                                            </p:graphicEl>
                                          </p:spTgt>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8">
                                            <p:graphicEl>
                                              <a:dgm id="{57222D27-38F2-4ABF-AA02-629B319D7544}"/>
                                            </p:graphicEl>
                                          </p:spTgt>
                                        </p:tgtEl>
                                        <p:attrNameLst>
                                          <p:attrName>style.visibility</p:attrName>
                                        </p:attrNameLst>
                                      </p:cBhvr>
                                      <p:to>
                                        <p:strVal val="visible"/>
                                      </p:to>
                                    </p:set>
                                    <p:anim calcmode="lin" valueType="num">
                                      <p:cBhvr>
                                        <p:cTn id="13" dur="1000" fill="hold"/>
                                        <p:tgtEl>
                                          <p:spTgt spid="18">
                                            <p:graphicEl>
                                              <a:dgm id="{57222D27-38F2-4ABF-AA02-629B319D7544}"/>
                                            </p:graphicEl>
                                          </p:spTgt>
                                        </p:tgtEl>
                                        <p:attrNameLst>
                                          <p:attrName>ppt_w</p:attrName>
                                        </p:attrNameLst>
                                      </p:cBhvr>
                                      <p:tavLst>
                                        <p:tav tm="0">
                                          <p:val>
                                            <p:fltVal val="0"/>
                                          </p:val>
                                        </p:tav>
                                        <p:tav tm="100000">
                                          <p:val>
                                            <p:strVal val="#ppt_w"/>
                                          </p:val>
                                        </p:tav>
                                      </p:tavLst>
                                    </p:anim>
                                    <p:anim calcmode="lin" valueType="num">
                                      <p:cBhvr>
                                        <p:cTn id="14" dur="1000" fill="hold"/>
                                        <p:tgtEl>
                                          <p:spTgt spid="18">
                                            <p:graphicEl>
                                              <a:dgm id="{57222D27-38F2-4ABF-AA02-629B319D7544}"/>
                                            </p:graphicEl>
                                          </p:spTgt>
                                        </p:tgtEl>
                                        <p:attrNameLst>
                                          <p:attrName>ppt_h</p:attrName>
                                        </p:attrNameLst>
                                      </p:cBhvr>
                                      <p:tavLst>
                                        <p:tav tm="0">
                                          <p:val>
                                            <p:fltVal val="0"/>
                                          </p:val>
                                        </p:tav>
                                        <p:tav tm="100000">
                                          <p:val>
                                            <p:strVal val="#ppt_h"/>
                                          </p:val>
                                        </p:tav>
                                      </p:tavLst>
                                    </p:anim>
                                    <p:anim calcmode="lin" valueType="num">
                                      <p:cBhvr>
                                        <p:cTn id="15" dur="1000" fill="hold"/>
                                        <p:tgtEl>
                                          <p:spTgt spid="18">
                                            <p:graphicEl>
                                              <a:dgm id="{57222D27-38F2-4ABF-AA02-629B319D7544}"/>
                                            </p:graphicEl>
                                          </p:spTgt>
                                        </p:tgtEl>
                                        <p:attrNameLst>
                                          <p:attrName>style.rotation</p:attrName>
                                        </p:attrNameLst>
                                      </p:cBhvr>
                                      <p:tavLst>
                                        <p:tav tm="0">
                                          <p:val>
                                            <p:fltVal val="90"/>
                                          </p:val>
                                        </p:tav>
                                        <p:tav tm="100000">
                                          <p:val>
                                            <p:fltVal val="0"/>
                                          </p:val>
                                        </p:tav>
                                      </p:tavLst>
                                    </p:anim>
                                    <p:animEffect transition="in" filter="fade">
                                      <p:cBhvr>
                                        <p:cTn id="16" dur="1000"/>
                                        <p:tgtEl>
                                          <p:spTgt spid="18">
                                            <p:graphicEl>
                                              <a:dgm id="{57222D27-38F2-4ABF-AA02-629B319D7544}"/>
                                            </p:graphicEl>
                                          </p:spTgt>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8">
                                            <p:graphicEl>
                                              <a:dgm id="{501712B8-7EB1-4BC7-98BC-E18C4D7B232C}"/>
                                            </p:graphicEl>
                                          </p:spTgt>
                                        </p:tgtEl>
                                        <p:attrNameLst>
                                          <p:attrName>style.visibility</p:attrName>
                                        </p:attrNameLst>
                                      </p:cBhvr>
                                      <p:to>
                                        <p:strVal val="visible"/>
                                      </p:to>
                                    </p:set>
                                    <p:anim calcmode="lin" valueType="num">
                                      <p:cBhvr>
                                        <p:cTn id="19" dur="1000" fill="hold"/>
                                        <p:tgtEl>
                                          <p:spTgt spid="18">
                                            <p:graphicEl>
                                              <a:dgm id="{501712B8-7EB1-4BC7-98BC-E18C4D7B232C}"/>
                                            </p:graphicEl>
                                          </p:spTgt>
                                        </p:tgtEl>
                                        <p:attrNameLst>
                                          <p:attrName>ppt_w</p:attrName>
                                        </p:attrNameLst>
                                      </p:cBhvr>
                                      <p:tavLst>
                                        <p:tav tm="0">
                                          <p:val>
                                            <p:fltVal val="0"/>
                                          </p:val>
                                        </p:tav>
                                        <p:tav tm="100000">
                                          <p:val>
                                            <p:strVal val="#ppt_w"/>
                                          </p:val>
                                        </p:tav>
                                      </p:tavLst>
                                    </p:anim>
                                    <p:anim calcmode="lin" valueType="num">
                                      <p:cBhvr>
                                        <p:cTn id="20" dur="1000" fill="hold"/>
                                        <p:tgtEl>
                                          <p:spTgt spid="18">
                                            <p:graphicEl>
                                              <a:dgm id="{501712B8-7EB1-4BC7-98BC-E18C4D7B232C}"/>
                                            </p:graphicEl>
                                          </p:spTgt>
                                        </p:tgtEl>
                                        <p:attrNameLst>
                                          <p:attrName>ppt_h</p:attrName>
                                        </p:attrNameLst>
                                      </p:cBhvr>
                                      <p:tavLst>
                                        <p:tav tm="0">
                                          <p:val>
                                            <p:fltVal val="0"/>
                                          </p:val>
                                        </p:tav>
                                        <p:tav tm="100000">
                                          <p:val>
                                            <p:strVal val="#ppt_h"/>
                                          </p:val>
                                        </p:tav>
                                      </p:tavLst>
                                    </p:anim>
                                    <p:anim calcmode="lin" valueType="num">
                                      <p:cBhvr>
                                        <p:cTn id="21" dur="1000" fill="hold"/>
                                        <p:tgtEl>
                                          <p:spTgt spid="18">
                                            <p:graphicEl>
                                              <a:dgm id="{501712B8-7EB1-4BC7-98BC-E18C4D7B232C}"/>
                                            </p:graphicEl>
                                          </p:spTgt>
                                        </p:tgtEl>
                                        <p:attrNameLst>
                                          <p:attrName>style.rotation</p:attrName>
                                        </p:attrNameLst>
                                      </p:cBhvr>
                                      <p:tavLst>
                                        <p:tav tm="0">
                                          <p:val>
                                            <p:fltVal val="90"/>
                                          </p:val>
                                        </p:tav>
                                        <p:tav tm="100000">
                                          <p:val>
                                            <p:fltVal val="0"/>
                                          </p:val>
                                        </p:tav>
                                      </p:tavLst>
                                    </p:anim>
                                    <p:animEffect transition="in" filter="fade">
                                      <p:cBhvr>
                                        <p:cTn id="22" dur="1000"/>
                                        <p:tgtEl>
                                          <p:spTgt spid="18">
                                            <p:graphicEl>
                                              <a:dgm id="{501712B8-7EB1-4BC7-98BC-E18C4D7B232C}"/>
                                            </p:graphicEl>
                                          </p:spTgt>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8">
                                            <p:graphicEl>
                                              <a:dgm id="{B6FDB662-EF0F-4622-A8C7-06DA1BAD25D1}"/>
                                            </p:graphicEl>
                                          </p:spTgt>
                                        </p:tgtEl>
                                        <p:attrNameLst>
                                          <p:attrName>style.visibility</p:attrName>
                                        </p:attrNameLst>
                                      </p:cBhvr>
                                      <p:to>
                                        <p:strVal val="visible"/>
                                      </p:to>
                                    </p:set>
                                    <p:anim calcmode="lin" valueType="num">
                                      <p:cBhvr>
                                        <p:cTn id="25" dur="1000" fill="hold"/>
                                        <p:tgtEl>
                                          <p:spTgt spid="18">
                                            <p:graphicEl>
                                              <a:dgm id="{B6FDB662-EF0F-4622-A8C7-06DA1BAD25D1}"/>
                                            </p:graphicEl>
                                          </p:spTgt>
                                        </p:tgtEl>
                                        <p:attrNameLst>
                                          <p:attrName>ppt_w</p:attrName>
                                        </p:attrNameLst>
                                      </p:cBhvr>
                                      <p:tavLst>
                                        <p:tav tm="0">
                                          <p:val>
                                            <p:fltVal val="0"/>
                                          </p:val>
                                        </p:tav>
                                        <p:tav tm="100000">
                                          <p:val>
                                            <p:strVal val="#ppt_w"/>
                                          </p:val>
                                        </p:tav>
                                      </p:tavLst>
                                    </p:anim>
                                    <p:anim calcmode="lin" valueType="num">
                                      <p:cBhvr>
                                        <p:cTn id="26" dur="1000" fill="hold"/>
                                        <p:tgtEl>
                                          <p:spTgt spid="18">
                                            <p:graphicEl>
                                              <a:dgm id="{B6FDB662-EF0F-4622-A8C7-06DA1BAD25D1}"/>
                                            </p:graphicEl>
                                          </p:spTgt>
                                        </p:tgtEl>
                                        <p:attrNameLst>
                                          <p:attrName>ppt_h</p:attrName>
                                        </p:attrNameLst>
                                      </p:cBhvr>
                                      <p:tavLst>
                                        <p:tav tm="0">
                                          <p:val>
                                            <p:fltVal val="0"/>
                                          </p:val>
                                        </p:tav>
                                        <p:tav tm="100000">
                                          <p:val>
                                            <p:strVal val="#ppt_h"/>
                                          </p:val>
                                        </p:tav>
                                      </p:tavLst>
                                    </p:anim>
                                    <p:anim calcmode="lin" valueType="num">
                                      <p:cBhvr>
                                        <p:cTn id="27" dur="1000" fill="hold"/>
                                        <p:tgtEl>
                                          <p:spTgt spid="18">
                                            <p:graphicEl>
                                              <a:dgm id="{B6FDB662-EF0F-4622-A8C7-06DA1BAD25D1}"/>
                                            </p:graphicEl>
                                          </p:spTgt>
                                        </p:tgtEl>
                                        <p:attrNameLst>
                                          <p:attrName>style.rotation</p:attrName>
                                        </p:attrNameLst>
                                      </p:cBhvr>
                                      <p:tavLst>
                                        <p:tav tm="0">
                                          <p:val>
                                            <p:fltVal val="90"/>
                                          </p:val>
                                        </p:tav>
                                        <p:tav tm="100000">
                                          <p:val>
                                            <p:fltVal val="0"/>
                                          </p:val>
                                        </p:tav>
                                      </p:tavLst>
                                    </p:anim>
                                    <p:animEffect transition="in" filter="fade">
                                      <p:cBhvr>
                                        <p:cTn id="28" dur="1000"/>
                                        <p:tgtEl>
                                          <p:spTgt spid="18">
                                            <p:graphicEl>
                                              <a:dgm id="{B6FDB662-EF0F-4622-A8C7-06DA1BAD25D1}"/>
                                            </p:graphicEl>
                                          </p:spTgt>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8">
                                            <p:graphicEl>
                                              <a:dgm id="{A5E888BC-31B7-462C-AADC-9687D0EB50AA}"/>
                                            </p:graphicEl>
                                          </p:spTgt>
                                        </p:tgtEl>
                                        <p:attrNameLst>
                                          <p:attrName>style.visibility</p:attrName>
                                        </p:attrNameLst>
                                      </p:cBhvr>
                                      <p:to>
                                        <p:strVal val="visible"/>
                                      </p:to>
                                    </p:set>
                                    <p:anim calcmode="lin" valueType="num">
                                      <p:cBhvr>
                                        <p:cTn id="31" dur="1000" fill="hold"/>
                                        <p:tgtEl>
                                          <p:spTgt spid="18">
                                            <p:graphicEl>
                                              <a:dgm id="{A5E888BC-31B7-462C-AADC-9687D0EB50AA}"/>
                                            </p:graphicEl>
                                          </p:spTgt>
                                        </p:tgtEl>
                                        <p:attrNameLst>
                                          <p:attrName>ppt_w</p:attrName>
                                        </p:attrNameLst>
                                      </p:cBhvr>
                                      <p:tavLst>
                                        <p:tav tm="0">
                                          <p:val>
                                            <p:fltVal val="0"/>
                                          </p:val>
                                        </p:tav>
                                        <p:tav tm="100000">
                                          <p:val>
                                            <p:strVal val="#ppt_w"/>
                                          </p:val>
                                        </p:tav>
                                      </p:tavLst>
                                    </p:anim>
                                    <p:anim calcmode="lin" valueType="num">
                                      <p:cBhvr>
                                        <p:cTn id="32" dur="1000" fill="hold"/>
                                        <p:tgtEl>
                                          <p:spTgt spid="18">
                                            <p:graphicEl>
                                              <a:dgm id="{A5E888BC-31B7-462C-AADC-9687D0EB50AA}"/>
                                            </p:graphicEl>
                                          </p:spTgt>
                                        </p:tgtEl>
                                        <p:attrNameLst>
                                          <p:attrName>ppt_h</p:attrName>
                                        </p:attrNameLst>
                                      </p:cBhvr>
                                      <p:tavLst>
                                        <p:tav tm="0">
                                          <p:val>
                                            <p:fltVal val="0"/>
                                          </p:val>
                                        </p:tav>
                                        <p:tav tm="100000">
                                          <p:val>
                                            <p:strVal val="#ppt_h"/>
                                          </p:val>
                                        </p:tav>
                                      </p:tavLst>
                                    </p:anim>
                                    <p:anim calcmode="lin" valueType="num">
                                      <p:cBhvr>
                                        <p:cTn id="33" dur="1000" fill="hold"/>
                                        <p:tgtEl>
                                          <p:spTgt spid="18">
                                            <p:graphicEl>
                                              <a:dgm id="{A5E888BC-31B7-462C-AADC-9687D0EB50AA}"/>
                                            </p:graphicEl>
                                          </p:spTgt>
                                        </p:tgtEl>
                                        <p:attrNameLst>
                                          <p:attrName>style.rotation</p:attrName>
                                        </p:attrNameLst>
                                      </p:cBhvr>
                                      <p:tavLst>
                                        <p:tav tm="0">
                                          <p:val>
                                            <p:fltVal val="90"/>
                                          </p:val>
                                        </p:tav>
                                        <p:tav tm="100000">
                                          <p:val>
                                            <p:fltVal val="0"/>
                                          </p:val>
                                        </p:tav>
                                      </p:tavLst>
                                    </p:anim>
                                    <p:animEffect transition="in" filter="fade">
                                      <p:cBhvr>
                                        <p:cTn id="34" dur="1000"/>
                                        <p:tgtEl>
                                          <p:spTgt spid="18">
                                            <p:graphicEl>
                                              <a:dgm id="{A5E888BC-31B7-462C-AADC-9687D0EB50AA}"/>
                                            </p:graphicEl>
                                          </p:spTgt>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8">
                                            <p:graphicEl>
                                              <a:dgm id="{B95FE458-B874-4789-B011-1BBADAAD9C24}"/>
                                            </p:graphicEl>
                                          </p:spTgt>
                                        </p:tgtEl>
                                        <p:attrNameLst>
                                          <p:attrName>style.visibility</p:attrName>
                                        </p:attrNameLst>
                                      </p:cBhvr>
                                      <p:to>
                                        <p:strVal val="visible"/>
                                      </p:to>
                                    </p:set>
                                    <p:anim calcmode="lin" valueType="num">
                                      <p:cBhvr>
                                        <p:cTn id="37" dur="1000" fill="hold"/>
                                        <p:tgtEl>
                                          <p:spTgt spid="18">
                                            <p:graphicEl>
                                              <a:dgm id="{B95FE458-B874-4789-B011-1BBADAAD9C24}"/>
                                            </p:graphicEl>
                                          </p:spTgt>
                                        </p:tgtEl>
                                        <p:attrNameLst>
                                          <p:attrName>ppt_w</p:attrName>
                                        </p:attrNameLst>
                                      </p:cBhvr>
                                      <p:tavLst>
                                        <p:tav tm="0">
                                          <p:val>
                                            <p:fltVal val="0"/>
                                          </p:val>
                                        </p:tav>
                                        <p:tav tm="100000">
                                          <p:val>
                                            <p:strVal val="#ppt_w"/>
                                          </p:val>
                                        </p:tav>
                                      </p:tavLst>
                                    </p:anim>
                                    <p:anim calcmode="lin" valueType="num">
                                      <p:cBhvr>
                                        <p:cTn id="38" dur="1000" fill="hold"/>
                                        <p:tgtEl>
                                          <p:spTgt spid="18">
                                            <p:graphicEl>
                                              <a:dgm id="{B95FE458-B874-4789-B011-1BBADAAD9C24}"/>
                                            </p:graphicEl>
                                          </p:spTgt>
                                        </p:tgtEl>
                                        <p:attrNameLst>
                                          <p:attrName>ppt_h</p:attrName>
                                        </p:attrNameLst>
                                      </p:cBhvr>
                                      <p:tavLst>
                                        <p:tav tm="0">
                                          <p:val>
                                            <p:fltVal val="0"/>
                                          </p:val>
                                        </p:tav>
                                        <p:tav tm="100000">
                                          <p:val>
                                            <p:strVal val="#ppt_h"/>
                                          </p:val>
                                        </p:tav>
                                      </p:tavLst>
                                    </p:anim>
                                    <p:anim calcmode="lin" valueType="num">
                                      <p:cBhvr>
                                        <p:cTn id="39" dur="1000" fill="hold"/>
                                        <p:tgtEl>
                                          <p:spTgt spid="18">
                                            <p:graphicEl>
                                              <a:dgm id="{B95FE458-B874-4789-B011-1BBADAAD9C24}"/>
                                            </p:graphicEl>
                                          </p:spTgt>
                                        </p:tgtEl>
                                        <p:attrNameLst>
                                          <p:attrName>style.rotation</p:attrName>
                                        </p:attrNameLst>
                                      </p:cBhvr>
                                      <p:tavLst>
                                        <p:tav tm="0">
                                          <p:val>
                                            <p:fltVal val="90"/>
                                          </p:val>
                                        </p:tav>
                                        <p:tav tm="100000">
                                          <p:val>
                                            <p:fltVal val="0"/>
                                          </p:val>
                                        </p:tav>
                                      </p:tavLst>
                                    </p:anim>
                                    <p:animEffect transition="in" filter="fade">
                                      <p:cBhvr>
                                        <p:cTn id="40" dur="1000"/>
                                        <p:tgtEl>
                                          <p:spTgt spid="18">
                                            <p:graphicEl>
                                              <a:dgm id="{B95FE458-B874-4789-B011-1BBADAAD9C24}"/>
                                            </p:graphicEl>
                                          </p:spTgt>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8">
                                            <p:graphicEl>
                                              <a:dgm id="{4DAF64DB-D0FC-45E3-92C7-49E1EE0F5076}"/>
                                            </p:graphicEl>
                                          </p:spTgt>
                                        </p:tgtEl>
                                        <p:attrNameLst>
                                          <p:attrName>style.visibility</p:attrName>
                                        </p:attrNameLst>
                                      </p:cBhvr>
                                      <p:to>
                                        <p:strVal val="visible"/>
                                      </p:to>
                                    </p:set>
                                    <p:anim calcmode="lin" valueType="num">
                                      <p:cBhvr>
                                        <p:cTn id="43" dur="1000" fill="hold"/>
                                        <p:tgtEl>
                                          <p:spTgt spid="18">
                                            <p:graphicEl>
                                              <a:dgm id="{4DAF64DB-D0FC-45E3-92C7-49E1EE0F5076}"/>
                                            </p:graphicEl>
                                          </p:spTgt>
                                        </p:tgtEl>
                                        <p:attrNameLst>
                                          <p:attrName>ppt_w</p:attrName>
                                        </p:attrNameLst>
                                      </p:cBhvr>
                                      <p:tavLst>
                                        <p:tav tm="0">
                                          <p:val>
                                            <p:fltVal val="0"/>
                                          </p:val>
                                        </p:tav>
                                        <p:tav tm="100000">
                                          <p:val>
                                            <p:strVal val="#ppt_w"/>
                                          </p:val>
                                        </p:tav>
                                      </p:tavLst>
                                    </p:anim>
                                    <p:anim calcmode="lin" valueType="num">
                                      <p:cBhvr>
                                        <p:cTn id="44" dur="1000" fill="hold"/>
                                        <p:tgtEl>
                                          <p:spTgt spid="18">
                                            <p:graphicEl>
                                              <a:dgm id="{4DAF64DB-D0FC-45E3-92C7-49E1EE0F5076}"/>
                                            </p:graphicEl>
                                          </p:spTgt>
                                        </p:tgtEl>
                                        <p:attrNameLst>
                                          <p:attrName>ppt_h</p:attrName>
                                        </p:attrNameLst>
                                      </p:cBhvr>
                                      <p:tavLst>
                                        <p:tav tm="0">
                                          <p:val>
                                            <p:fltVal val="0"/>
                                          </p:val>
                                        </p:tav>
                                        <p:tav tm="100000">
                                          <p:val>
                                            <p:strVal val="#ppt_h"/>
                                          </p:val>
                                        </p:tav>
                                      </p:tavLst>
                                    </p:anim>
                                    <p:anim calcmode="lin" valueType="num">
                                      <p:cBhvr>
                                        <p:cTn id="45" dur="1000" fill="hold"/>
                                        <p:tgtEl>
                                          <p:spTgt spid="18">
                                            <p:graphicEl>
                                              <a:dgm id="{4DAF64DB-D0FC-45E3-92C7-49E1EE0F5076}"/>
                                            </p:graphicEl>
                                          </p:spTgt>
                                        </p:tgtEl>
                                        <p:attrNameLst>
                                          <p:attrName>style.rotation</p:attrName>
                                        </p:attrNameLst>
                                      </p:cBhvr>
                                      <p:tavLst>
                                        <p:tav tm="0">
                                          <p:val>
                                            <p:fltVal val="90"/>
                                          </p:val>
                                        </p:tav>
                                        <p:tav tm="100000">
                                          <p:val>
                                            <p:fltVal val="0"/>
                                          </p:val>
                                        </p:tav>
                                      </p:tavLst>
                                    </p:anim>
                                    <p:animEffect transition="in" filter="fade">
                                      <p:cBhvr>
                                        <p:cTn id="46" dur="1000"/>
                                        <p:tgtEl>
                                          <p:spTgt spid="18">
                                            <p:graphicEl>
                                              <a:dgm id="{4DAF64DB-D0FC-45E3-92C7-49E1EE0F5076}"/>
                                            </p:graphicEl>
                                          </p:spTgt>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18">
                                            <p:graphicEl>
                                              <a:dgm id="{D2F4CC54-0EE6-4A21-BDD7-235E3515F02D}"/>
                                            </p:graphicEl>
                                          </p:spTgt>
                                        </p:tgtEl>
                                        <p:attrNameLst>
                                          <p:attrName>style.visibility</p:attrName>
                                        </p:attrNameLst>
                                      </p:cBhvr>
                                      <p:to>
                                        <p:strVal val="visible"/>
                                      </p:to>
                                    </p:set>
                                    <p:anim calcmode="lin" valueType="num">
                                      <p:cBhvr>
                                        <p:cTn id="49" dur="1000" fill="hold"/>
                                        <p:tgtEl>
                                          <p:spTgt spid="18">
                                            <p:graphicEl>
                                              <a:dgm id="{D2F4CC54-0EE6-4A21-BDD7-235E3515F02D}"/>
                                            </p:graphicEl>
                                          </p:spTgt>
                                        </p:tgtEl>
                                        <p:attrNameLst>
                                          <p:attrName>ppt_w</p:attrName>
                                        </p:attrNameLst>
                                      </p:cBhvr>
                                      <p:tavLst>
                                        <p:tav tm="0">
                                          <p:val>
                                            <p:fltVal val="0"/>
                                          </p:val>
                                        </p:tav>
                                        <p:tav tm="100000">
                                          <p:val>
                                            <p:strVal val="#ppt_w"/>
                                          </p:val>
                                        </p:tav>
                                      </p:tavLst>
                                    </p:anim>
                                    <p:anim calcmode="lin" valueType="num">
                                      <p:cBhvr>
                                        <p:cTn id="50" dur="1000" fill="hold"/>
                                        <p:tgtEl>
                                          <p:spTgt spid="18">
                                            <p:graphicEl>
                                              <a:dgm id="{D2F4CC54-0EE6-4A21-BDD7-235E3515F02D}"/>
                                            </p:graphicEl>
                                          </p:spTgt>
                                        </p:tgtEl>
                                        <p:attrNameLst>
                                          <p:attrName>ppt_h</p:attrName>
                                        </p:attrNameLst>
                                      </p:cBhvr>
                                      <p:tavLst>
                                        <p:tav tm="0">
                                          <p:val>
                                            <p:fltVal val="0"/>
                                          </p:val>
                                        </p:tav>
                                        <p:tav tm="100000">
                                          <p:val>
                                            <p:strVal val="#ppt_h"/>
                                          </p:val>
                                        </p:tav>
                                      </p:tavLst>
                                    </p:anim>
                                    <p:anim calcmode="lin" valueType="num">
                                      <p:cBhvr>
                                        <p:cTn id="51" dur="1000" fill="hold"/>
                                        <p:tgtEl>
                                          <p:spTgt spid="18">
                                            <p:graphicEl>
                                              <a:dgm id="{D2F4CC54-0EE6-4A21-BDD7-235E3515F02D}"/>
                                            </p:graphicEl>
                                          </p:spTgt>
                                        </p:tgtEl>
                                        <p:attrNameLst>
                                          <p:attrName>style.rotation</p:attrName>
                                        </p:attrNameLst>
                                      </p:cBhvr>
                                      <p:tavLst>
                                        <p:tav tm="0">
                                          <p:val>
                                            <p:fltVal val="90"/>
                                          </p:val>
                                        </p:tav>
                                        <p:tav tm="100000">
                                          <p:val>
                                            <p:fltVal val="0"/>
                                          </p:val>
                                        </p:tav>
                                      </p:tavLst>
                                    </p:anim>
                                    <p:animEffect transition="in" filter="fade">
                                      <p:cBhvr>
                                        <p:cTn id="52" dur="1000"/>
                                        <p:tgtEl>
                                          <p:spTgt spid="18">
                                            <p:graphicEl>
                                              <a:dgm id="{D2F4CC54-0EE6-4A21-BDD7-235E3515F02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 grpId="0">
        <p:bldSub>
          <a:bldDgm/>
        </p:bldSub>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708A190-BFBA-4529-9E98-F7E40528CB25}"/>
              </a:ext>
            </a:extLst>
          </p:cNvPr>
          <p:cNvSpPr>
            <a:spLocks noGrp="1"/>
          </p:cNvSpPr>
          <p:nvPr>
            <p:ph type="title"/>
          </p:nvPr>
        </p:nvSpPr>
        <p:spPr>
          <a:xfrm>
            <a:off x="826396" y="586855"/>
            <a:ext cx="4230100" cy="3387497"/>
          </a:xfrm>
        </p:spPr>
        <p:txBody>
          <a:bodyPr anchor="b">
            <a:normAutofit/>
          </a:bodyPr>
          <a:lstStyle/>
          <a:p>
            <a:pPr marL="0" marR="0" algn="r">
              <a:spcBef>
                <a:spcPts val="0"/>
              </a:spcBef>
              <a:spcAft>
                <a:spcPts val="600"/>
              </a:spcAft>
            </a:pPr>
            <a:r>
              <a:rPr lang="en-IN" sz="4000" b="1" dirty="0">
                <a:solidFill>
                  <a:srgbClr val="FFFFFF"/>
                </a:solidFill>
                <a:effectLst/>
                <a:latin typeface="Algerian" panose="04020705040A02060702" pitchFamily="82" charset="0"/>
                <a:ea typeface="Times New Roman" panose="02020603050405020304" pitchFamily="18" charset="0"/>
                <a:cs typeface="Times New Roman" panose="02020603050405020304" pitchFamily="18" charset="0"/>
              </a:rPr>
              <a:t>Dropping the duplicate rows</a:t>
            </a:r>
            <a:endParaRPr lang="en-US" sz="4000" dirty="0">
              <a:solidFill>
                <a:srgbClr val="FFFFFF"/>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9BE805BC-9F79-414B-A45E-7122D0754BE9}"/>
              </a:ext>
            </a:extLst>
          </p:cNvPr>
          <p:cNvSpPr>
            <a:spLocks noGrp="1"/>
          </p:cNvSpPr>
          <p:nvPr>
            <p:ph idx="1"/>
          </p:nvPr>
        </p:nvSpPr>
        <p:spPr>
          <a:xfrm>
            <a:off x="6503158" y="649480"/>
            <a:ext cx="4862447" cy="5546047"/>
          </a:xfrm>
        </p:spPr>
        <p:txBody>
          <a:bodyPr bIns="0" anchor="ctr">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So seen above there are 11914 rows and we are removing 989 rows of duplicate data.</a:t>
            </a:r>
          </a:p>
          <a:p>
            <a:pPr marL="0" marR="0" lvl="0" indent="0" defTabSz="914400" rtl="0" eaLnBrk="0" fontAlgn="base" latinLnBrk="0" hangingPunct="0">
              <a:spcBef>
                <a:spcPct val="0"/>
              </a:spcBef>
              <a:spcAft>
                <a:spcPct val="0"/>
              </a:spcAft>
              <a:buClrTx/>
              <a:buSzTx/>
              <a:buFontTx/>
              <a:buNone/>
              <a:tabLst/>
            </a:pPr>
            <a:endParaRPr kumimoji="0" lang="en-US" altLang="en-US" sz="1700" b="0" i="0" u="none" strike="noStrike" cap="none" normalizeH="0" baseline="0" dirty="0">
              <a:ln>
                <a:noFill/>
              </a:ln>
              <a:effectLst/>
              <a:latin typeface="Agency FB" panose="020B0503020202020204" pitchFamily="34" charset="0"/>
              <a:cs typeface="Times New Roman" panose="02020603050405020304" pitchFamily="18" charset="0"/>
            </a:endParaRP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err="1">
                <a:ln>
                  <a:noFill/>
                </a:ln>
                <a:effectLst/>
                <a:latin typeface="Aharoni" panose="02010803020104030203" pitchFamily="2" charset="-79"/>
                <a:cs typeface="Aharoni" panose="02010803020104030203" pitchFamily="2" charset="-79"/>
              </a:rPr>
              <a:t>df.drop_duplicates</a:t>
            </a:r>
            <a:r>
              <a:rPr kumimoji="0" lang="en-US" altLang="en-US" sz="17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rPr>
              <a:t>()</a:t>
            </a:r>
          </a:p>
          <a:p>
            <a:pPr marL="0" marR="0" lvl="0" indent="0" defTabSz="914400" rtl="0" eaLnBrk="0" fontAlgn="base" latinLnBrk="0" hangingPunct="0">
              <a:spcBef>
                <a:spcPct val="30000"/>
              </a:spcBef>
              <a:spcAft>
                <a:spcPct val="0"/>
              </a:spcAft>
              <a:buClrTx/>
              <a:buSzTx/>
              <a:buFontTx/>
              <a:buNone/>
              <a:tabLst/>
            </a:pPr>
            <a:endParaRPr kumimoji="0" lang="en-US" altLang="en-US" sz="17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endParaRP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err="1">
                <a:ln>
                  <a:noFill/>
                </a:ln>
                <a:effectLst/>
                <a:latin typeface="Aharoni" panose="02010803020104030203" pitchFamily="2" charset="-79"/>
                <a:cs typeface="Aharoni" panose="02010803020104030203" pitchFamily="2" charset="-79"/>
              </a:rPr>
              <a:t>df.count</a:t>
            </a:r>
            <a:r>
              <a:rPr kumimoji="0" lang="en-US" altLang="en-US" sz="1700" b="0" i="0" u="none" strike="noStrike" cap="none" normalizeH="0" baseline="0" dirty="0">
                <a:ln>
                  <a:noFill/>
                </a:ln>
                <a:effectLst/>
                <a:latin typeface="Aharoni" panose="02010803020104030203" pitchFamily="2" charset="-79"/>
                <a:cs typeface="Aharoni" panose="02010803020104030203" pitchFamily="2" charset="-79"/>
              </a:rPr>
              <a:t>()</a:t>
            </a:r>
          </a:p>
          <a:p>
            <a:pPr marL="0" marR="0" lvl="0" indent="0" defTabSz="914400" rtl="0" eaLnBrk="0" fontAlgn="base" latinLnBrk="0" hangingPunct="0">
              <a:spcBef>
                <a:spcPct val="30000"/>
              </a:spcBef>
              <a:spcAft>
                <a:spcPct val="0"/>
              </a:spcAft>
              <a:buClrTx/>
              <a:buSzTx/>
              <a:buFontTx/>
              <a:buNone/>
              <a:tabLst/>
            </a:pPr>
            <a:endParaRPr kumimoji="0" lang="en-US" altLang="en-US" sz="1700" b="0" i="0" u="none" strike="noStrike" cap="none" normalizeH="0" baseline="0" dirty="0">
              <a:ln>
                <a:noFill/>
              </a:ln>
              <a:effectLst/>
              <a:latin typeface="Aharoni" panose="02010803020104030203" pitchFamily="2" charset="-79"/>
              <a:cs typeface="Aharoni" panose="02010803020104030203" pitchFamily="2" charset="-79"/>
            </a:endParaRP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Make            10925</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Model           10925</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Year            10925</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HP              10856</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Cylinders       10895</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Transmission    10925</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Drive Mode      10925</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MPG-H           10925</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MPG-C           10925</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Price           10925</a:t>
            </a:r>
          </a:p>
          <a:p>
            <a:pPr marL="0" marR="0" lvl="0" indent="0" defTabSz="914400" rtl="0" eaLnBrk="0" fontAlgn="base" latinLnBrk="0" hangingPunct="0">
              <a:spcBef>
                <a:spcPct val="30000"/>
              </a:spcBef>
              <a:spcAft>
                <a:spcPct val="0"/>
              </a:spcAft>
              <a:buClrTx/>
              <a:buSzTx/>
              <a:buFontTx/>
              <a:buNone/>
              <a:tabLst/>
            </a:pPr>
            <a:r>
              <a:rPr kumimoji="0" lang="en-US" altLang="en-US" sz="1700" b="0" i="0" u="none" strike="noStrike" cap="none" normalizeH="0" baseline="0" dirty="0" err="1">
                <a:ln>
                  <a:noFill/>
                </a:ln>
                <a:effectLst/>
                <a:latin typeface="Agency FB" panose="020B0503020202020204" pitchFamily="34" charset="0"/>
                <a:ea typeface="Times New Roman" panose="02020603050405020304" pitchFamily="18" charset="0"/>
                <a:cs typeface="Times New Roman" panose="02020603050405020304" pitchFamily="18" charset="0"/>
              </a:rPr>
              <a:t>dtype</a:t>
            </a:r>
            <a:r>
              <a:rPr kumimoji="0" lang="en-US" altLang="en-US" sz="17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 int64</a:t>
            </a:r>
            <a:r>
              <a:rPr kumimoji="0" lang="en-US" altLang="en-US" sz="1700" b="0" i="0" u="none" strike="noStrike" cap="none" normalizeH="0" baseline="0" dirty="0">
                <a:ln>
                  <a:noFill/>
                </a:ln>
                <a:effectLst/>
                <a:latin typeface="Agency FB" panose="020B0503020202020204" pitchFamily="34" charset="0"/>
              </a:rPr>
              <a:t> </a:t>
            </a:r>
          </a:p>
        </p:txBody>
      </p:sp>
      <p:sp>
        <p:nvSpPr>
          <p:cNvPr id="4" name="Rectangle 1">
            <a:extLst>
              <a:ext uri="{FF2B5EF4-FFF2-40B4-BE49-F238E27FC236}">
                <a16:creationId xmlns:a16="http://schemas.microsoft.com/office/drawing/2014/main" id="{BF7B43A6-2A8A-43C7-819A-DE400D125C2A}"/>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2254084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9">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11">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4A42EEF-889C-4840-97E0-4C8FB2D44280}"/>
              </a:ext>
            </a:extLst>
          </p:cNvPr>
          <p:cNvSpPr>
            <a:spLocks noGrp="1"/>
          </p:cNvSpPr>
          <p:nvPr>
            <p:ph type="title"/>
          </p:nvPr>
        </p:nvSpPr>
        <p:spPr>
          <a:xfrm>
            <a:off x="1308486" y="624840"/>
            <a:ext cx="9543405" cy="1188720"/>
          </a:xfrm>
        </p:spPr>
        <p:txBody>
          <a:bodyPr>
            <a:normAutofit/>
          </a:bodyPr>
          <a:lstStyle/>
          <a:p>
            <a:r>
              <a:rPr lang="en-IN" sz="3700" b="1" dirty="0">
                <a:solidFill>
                  <a:schemeClr val="tx1">
                    <a:lumMod val="85000"/>
                    <a:lumOff val="15000"/>
                  </a:schemeClr>
                </a:solidFill>
                <a:effectLst/>
                <a:latin typeface="Algerian" panose="04020705040A02060702" pitchFamily="82" charset="0"/>
                <a:ea typeface="Calibri" panose="020F0502020204030204" pitchFamily="34" charset="0"/>
              </a:rPr>
              <a:t>Dropping the missing or null values</a:t>
            </a:r>
            <a:endParaRPr lang="en-US" sz="3700" dirty="0">
              <a:solidFill>
                <a:schemeClr val="tx1">
                  <a:lumMod val="85000"/>
                  <a:lumOff val="15000"/>
                </a:schemeClr>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942E83FF-50F5-44C4-AEC0-DF48A58D21F8}"/>
              </a:ext>
            </a:extLst>
          </p:cNvPr>
          <p:cNvSpPr>
            <a:spLocks noGrp="1"/>
          </p:cNvSpPr>
          <p:nvPr>
            <p:ph idx="1"/>
          </p:nvPr>
        </p:nvSpPr>
        <p:spPr>
          <a:xfrm>
            <a:off x="1524000" y="1924050"/>
            <a:ext cx="8652863" cy="5048251"/>
          </a:xfrm>
        </p:spPr>
        <p:txBody>
          <a:bodyPr anchor="ctr">
            <a:normAutofit/>
          </a:bodyPr>
          <a:lstStyle/>
          <a:p>
            <a:pPr marL="0" indent="0">
              <a:buNone/>
            </a:pPr>
            <a:r>
              <a:rPr lang="en-IN" sz="1600" dirty="0">
                <a:solidFill>
                  <a:schemeClr val="tx1">
                    <a:lumMod val="85000"/>
                    <a:lumOff val="15000"/>
                  </a:schemeClr>
                </a:solidFill>
                <a:effectLst/>
                <a:latin typeface="Agency FB" panose="020B0503020202020204" pitchFamily="34" charset="0"/>
                <a:ea typeface="Times New Roman" panose="02020603050405020304" pitchFamily="18" charset="0"/>
              </a:rPr>
              <a:t>This is mostly similar to the previous step but in here all the missing values are detected and are dropped later. Now, this is not a good approach to do so, because many people just replace the missing values with the mean or the average of that column, but in this case, I just dropped that missing values. This is because there is nearly 100 missing value compared to 10, 000 values this is a small number and this is negligible so I just dropped those values.</a:t>
            </a:r>
            <a:endParaRPr lang="en-US" sz="1600" dirty="0">
              <a:solidFill>
                <a:schemeClr val="tx1">
                  <a:lumMod val="85000"/>
                  <a:lumOff val="15000"/>
                </a:schemeClr>
              </a:solidFill>
              <a:effectLst/>
              <a:latin typeface="Agency FB" panose="020B0503020202020204" pitchFamily="34" charset="0"/>
              <a:ea typeface="Times New Roman" panose="02020603050405020304" pitchFamily="18" charset="0"/>
            </a:endParaRPr>
          </a:p>
          <a:p>
            <a:pPr marL="0" indent="0">
              <a:buNone/>
            </a:pPr>
            <a:r>
              <a:rPr lang="en-US" sz="1600" dirty="0">
                <a:solidFill>
                  <a:schemeClr val="tx1">
                    <a:lumMod val="85000"/>
                    <a:lumOff val="15000"/>
                  </a:schemeClr>
                </a:solidFill>
                <a:effectLst/>
                <a:latin typeface="Aharoni" panose="02010803020104030203" pitchFamily="2" charset="-79"/>
                <a:ea typeface="Calibri" panose="020F0502020204030204" pitchFamily="34" charset="0"/>
                <a:cs typeface="Aharoni" panose="02010803020104030203" pitchFamily="2" charset="-79"/>
              </a:rPr>
              <a:t>df = </a:t>
            </a:r>
            <a:r>
              <a:rPr lang="en-US" sz="1600" dirty="0" err="1">
                <a:solidFill>
                  <a:schemeClr val="tx1">
                    <a:lumMod val="85000"/>
                    <a:lumOff val="15000"/>
                  </a:schemeClr>
                </a:solidFill>
                <a:effectLst/>
                <a:latin typeface="Aharoni" panose="02010803020104030203" pitchFamily="2" charset="-79"/>
                <a:ea typeface="Calibri" panose="020F0502020204030204" pitchFamily="34" charset="0"/>
                <a:cs typeface="Aharoni" panose="02010803020104030203" pitchFamily="2" charset="-79"/>
              </a:rPr>
              <a:t>df.dropna</a:t>
            </a:r>
            <a:r>
              <a:rPr lang="en-US" sz="1600" dirty="0">
                <a:solidFill>
                  <a:schemeClr val="tx1">
                    <a:lumMod val="85000"/>
                    <a:lumOff val="15000"/>
                  </a:schemeClr>
                </a:solidFill>
                <a:effectLst/>
                <a:latin typeface="Aharoni" panose="02010803020104030203" pitchFamily="2" charset="-79"/>
                <a:ea typeface="Calibri" panose="020F0502020204030204" pitchFamily="34" charset="0"/>
                <a:cs typeface="Aharoni" panose="02010803020104030203" pitchFamily="2" charset="-79"/>
              </a:rPr>
              <a:t>()    # Dropping the missing values.</a:t>
            </a:r>
            <a:endParaRPr lang="en-IN" sz="1600" dirty="0">
              <a:solidFill>
                <a:schemeClr val="tx1">
                  <a:lumMod val="85000"/>
                  <a:lumOff val="15000"/>
                </a:schemeClr>
              </a:solidFill>
              <a:effectLst/>
              <a:latin typeface="Aharoni" panose="02010803020104030203" pitchFamily="2" charset="-79"/>
              <a:ea typeface="Calibri" panose="020F0502020204030204" pitchFamily="34" charset="0"/>
              <a:cs typeface="Aharoni" panose="02010803020104030203" pitchFamily="2" charset="-79"/>
            </a:endParaRPr>
          </a:p>
          <a:p>
            <a:pPr marL="0" indent="0">
              <a:buNone/>
            </a:pPr>
            <a:r>
              <a:rPr lang="en-IN" sz="1600" dirty="0" err="1">
                <a:solidFill>
                  <a:schemeClr val="tx1">
                    <a:lumMod val="85000"/>
                    <a:lumOff val="15000"/>
                  </a:schemeClr>
                </a:solidFill>
                <a:effectLst/>
                <a:latin typeface="Aharoni" panose="02010803020104030203" pitchFamily="2" charset="-79"/>
                <a:ea typeface="Calibri" panose="020F0502020204030204" pitchFamily="34" charset="0"/>
                <a:cs typeface="Aharoni" panose="02010803020104030203" pitchFamily="2" charset="-79"/>
              </a:rPr>
              <a:t>df.isnull</a:t>
            </a:r>
            <a:r>
              <a:rPr lang="en-IN" sz="1600" dirty="0">
                <a:solidFill>
                  <a:schemeClr val="tx1">
                    <a:lumMod val="85000"/>
                    <a:lumOff val="15000"/>
                  </a:schemeClr>
                </a:solidFill>
                <a:effectLst/>
                <a:latin typeface="Aharoni" panose="02010803020104030203" pitchFamily="2" charset="-79"/>
                <a:ea typeface="Calibri" panose="020F0502020204030204" pitchFamily="34" charset="0"/>
                <a:cs typeface="Aharoni" panose="02010803020104030203" pitchFamily="2" charset="-79"/>
              </a:rPr>
              <a:t>().sum()</a:t>
            </a:r>
          </a:p>
          <a:p>
            <a:pPr marL="0" indent="0">
              <a:buNone/>
            </a:pPr>
            <a:endParaRPr lang="en-US" sz="1600" dirty="0">
              <a:solidFill>
                <a:schemeClr val="tx1">
                  <a:lumMod val="85000"/>
                  <a:lumOff val="15000"/>
                </a:schemeClr>
              </a:solidFill>
              <a:effectLst/>
              <a:latin typeface="Agency FB" panose="020B0503020202020204" pitchFamily="34" charset="0"/>
              <a:ea typeface="Calibri" panose="020F0502020204030204" pitchFamily="34" charset="0"/>
            </a:endParaRP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Make             0</a:t>
            </a: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Model            0</a:t>
            </a: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Year             0</a:t>
            </a: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HP              </a:t>
            </a:r>
            <a:r>
              <a:rPr lang="en-US" altLang="en-US" sz="1600" dirty="0">
                <a:solidFill>
                  <a:schemeClr val="tx1">
                    <a:lumMod val="85000"/>
                    <a:lumOff val="15000"/>
                  </a:schemeClr>
                </a:solidFill>
                <a:latin typeface="Agency FB" panose="020B0503020202020204" pitchFamily="34" charset="0"/>
                <a:ea typeface="Times New Roman" panose="02020603050405020304" pitchFamily="18" charset="0"/>
                <a:cs typeface="Times New Roman" panose="02020603050405020304" pitchFamily="18" charset="0"/>
              </a:rPr>
              <a:t>0</a:t>
            </a:r>
            <a:endPar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endParaRP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Cylinders       0</a:t>
            </a: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Transmission     0</a:t>
            </a: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Drive Mode       0</a:t>
            </a: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MPG-H            0</a:t>
            </a: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MPG-C            0</a:t>
            </a: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Times New Roman" panose="02020603050405020304" pitchFamily="18" charset="0"/>
                <a:cs typeface="Times New Roman" panose="02020603050405020304" pitchFamily="18" charset="0"/>
              </a:rPr>
              <a:t>Price            0</a:t>
            </a:r>
          </a:p>
          <a:p>
            <a:pPr marL="0" marR="0" lvl="0" indent="0" defTabSz="914400" rtl="0" eaLnBrk="0" fontAlgn="base" latinLnBrk="0" hangingPunct="0">
              <a:spcBef>
                <a:spcPct val="0"/>
              </a:spcBef>
              <a:spcAft>
                <a:spcPct val="0"/>
              </a:spcAft>
              <a:buClrTx/>
              <a:buSzTx/>
              <a:buFontTx/>
              <a:buNone/>
              <a:tabLst/>
            </a:pPr>
            <a:r>
              <a:rPr kumimoji="0" lang="en-US" altLang="en-US" sz="1600" b="0" i="0" u="none" strike="noStrike" cap="none" normalizeH="0" baseline="0" dirty="0" err="1">
                <a:ln>
                  <a:noFill/>
                </a:ln>
                <a:solidFill>
                  <a:schemeClr val="tx1">
                    <a:lumMod val="85000"/>
                    <a:lumOff val="15000"/>
                  </a:schemeClr>
                </a:solidFill>
                <a:effectLst/>
                <a:latin typeface="Agency FB" panose="020B0503020202020204" pitchFamily="34" charset="0"/>
                <a:ea typeface="Calibri" panose="020F0502020204030204" pitchFamily="34" charset="0"/>
                <a:cs typeface="Times New Roman" panose="02020603050405020304" pitchFamily="18" charset="0"/>
              </a:rPr>
              <a:t>dtype</a:t>
            </a: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ea typeface="Calibri" panose="020F0502020204030204" pitchFamily="34" charset="0"/>
                <a:cs typeface="Times New Roman" panose="02020603050405020304" pitchFamily="18" charset="0"/>
              </a:rPr>
              <a:t>: int64</a:t>
            </a:r>
            <a:r>
              <a:rPr kumimoji="0" lang="en-US" altLang="en-US" sz="1600" b="0" i="0" u="none" strike="noStrike" cap="none" normalizeH="0" baseline="0" dirty="0">
                <a:ln>
                  <a:noFill/>
                </a:ln>
                <a:solidFill>
                  <a:schemeClr val="tx1">
                    <a:lumMod val="85000"/>
                    <a:lumOff val="15000"/>
                  </a:schemeClr>
                </a:solidFill>
                <a:effectLst/>
                <a:latin typeface="Agency FB" panose="020B0503020202020204" pitchFamily="34" charset="0"/>
              </a:rPr>
              <a:t> </a:t>
            </a:r>
          </a:p>
          <a:p>
            <a:pPr marL="0" indent="0">
              <a:buNone/>
            </a:pPr>
            <a:endParaRPr lang="en-US" sz="1600" dirty="0">
              <a:solidFill>
                <a:schemeClr val="tx1">
                  <a:lumMod val="85000"/>
                  <a:lumOff val="15000"/>
                </a:schemeClr>
              </a:solidFill>
              <a:latin typeface="Agency FB" panose="020B0503020202020204" pitchFamily="34" charset="0"/>
            </a:endParaRPr>
          </a:p>
        </p:txBody>
      </p:sp>
      <p:sp>
        <p:nvSpPr>
          <p:cNvPr id="14" name="Freeform: Shape 13">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0757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Rectangle 17">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2">
            <a:extLst>
              <a:ext uri="{FF2B5EF4-FFF2-40B4-BE49-F238E27FC236}">
                <a16:creationId xmlns:a16="http://schemas.microsoft.com/office/drawing/2014/main" id="{A7C59AC9-D58B-41D8-8FC1-484C561F3A05}"/>
              </a:ext>
            </a:extLst>
          </p:cNvPr>
          <p:cNvSpPr>
            <a:spLocks noGrp="1" noChangeArrowheads="1"/>
          </p:cNvSpPr>
          <p:nvPr>
            <p:ph idx="1"/>
          </p:nvPr>
        </p:nvSpPr>
        <p:spPr bwMode="auto">
          <a:xfrm>
            <a:off x="2931398" y="434824"/>
            <a:ext cx="6478513" cy="4516361"/>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Ctr="0" compatLnSpc="1">
            <a:prstTxWarp prst="textNoShape">
              <a:avLst/>
            </a:prstTxWarp>
            <a:noAutofit/>
          </a:bodyPr>
          <a:lstStyle/>
          <a:p>
            <a:pPr marL="0" marR="0" lvl="0" indent="0" defTabSz="914400" rtl="0" eaLnBrk="0" fontAlgn="base" latinLnBrk="0" hangingPunct="0">
              <a:spcBef>
                <a:spcPct val="0"/>
              </a:spcBef>
              <a:spcAft>
                <a:spcPts val="600"/>
              </a:spcAft>
              <a:buClrTx/>
              <a:buSzTx/>
              <a:buFontTx/>
              <a:buNone/>
              <a:tabLst/>
            </a:pPr>
            <a:r>
              <a:rPr kumimoji="0" lang="en-US" altLang="en-US" sz="2000" b="1" i="0" u="none" strike="noStrike" cap="none" normalizeH="0" baseline="0" dirty="0" err="1">
                <a:ln>
                  <a:noFill/>
                </a:ln>
                <a:effectLst/>
                <a:latin typeface="Algerian" panose="04020705040A02060702" pitchFamily="82" charset="0"/>
                <a:ea typeface="Times New Roman" panose="02020603050405020304" pitchFamily="18" charset="0"/>
                <a:cs typeface="Times New Roman" panose="02020603050405020304" pitchFamily="18" charset="0"/>
              </a:rPr>
              <a:t>CounTING</a:t>
            </a:r>
            <a:r>
              <a:rPr kumimoji="0" lang="en-US" altLang="en-US" sz="2000" b="1" i="0" u="none" strike="noStrike" cap="none" normalizeH="0" baseline="0" dirty="0">
                <a:ln>
                  <a:noFill/>
                </a:ln>
                <a:effectLst/>
                <a:latin typeface="Algerian" panose="04020705040A02060702" pitchFamily="82" charset="0"/>
                <a:ea typeface="Times New Roman" panose="02020603050405020304" pitchFamily="18" charset="0"/>
                <a:cs typeface="Times New Roman" panose="02020603050405020304" pitchFamily="18" charset="0"/>
              </a:rPr>
              <a:t> Of Unique values</a:t>
            </a:r>
          </a:p>
          <a:p>
            <a:pPr marL="0" marR="0" lvl="0" indent="0" defTabSz="914400" rtl="0" eaLnBrk="0" fontAlgn="base" latinLnBrk="0" hangingPunct="0">
              <a:spcBef>
                <a:spcPct val="0"/>
              </a:spcBef>
              <a:spcAft>
                <a:spcPts val="600"/>
              </a:spcAft>
              <a:buClrTx/>
              <a:buSzTx/>
              <a:buFontTx/>
              <a:buNone/>
              <a:tabLst/>
            </a:pPr>
            <a:endParaRPr lang="en-US" altLang="en-US" sz="2000" b="1" dirty="0">
              <a:latin typeface="Agency FB" panose="020B0503020202020204" pitchFamily="34" charset="0"/>
              <a:ea typeface="Times New Roman" panose="02020603050405020304" pitchFamily="18" charset="0"/>
              <a:cs typeface="Times New Roman" panose="02020603050405020304" pitchFamily="18" charset="0"/>
            </a:endParaRPr>
          </a:p>
          <a:p>
            <a:pPr marL="0" marR="0" lvl="0" indent="0" defTabSz="914400" rtl="0" eaLnBrk="0" fontAlgn="base" latinLnBrk="0" hangingPunct="0">
              <a:spcBef>
                <a:spcPct val="0"/>
              </a:spcBef>
              <a:spcAft>
                <a:spcPts val="600"/>
              </a:spcAft>
              <a:buClrTx/>
              <a:buSzTx/>
              <a:buFontTx/>
              <a:buNone/>
              <a:tabLst/>
            </a:pPr>
            <a:r>
              <a:rPr kumimoji="0" lang="en-US" altLang="en-US" sz="2000" b="1" i="0" u="none" strike="noStrike" cap="none" normalizeH="0" baseline="0" dirty="0" err="1">
                <a:ln>
                  <a:noFill/>
                </a:ln>
                <a:effectLst/>
                <a:latin typeface="Agency FB" panose="020B0503020202020204" pitchFamily="34" charset="0"/>
                <a:ea typeface="Times New Roman" panose="02020603050405020304" pitchFamily="18" charset="0"/>
                <a:cs typeface="Times New Roman" panose="02020603050405020304" pitchFamily="18" charset="0"/>
              </a:rPr>
              <a:t>value_counts</a:t>
            </a:r>
            <a:r>
              <a:rPr kumimoji="0" lang="en-US" altLang="en-US" sz="2000" b="1"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a:t>
            </a: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 function returns object containing counts of unique values.</a:t>
            </a:r>
          </a:p>
          <a:p>
            <a:pPr marL="0" marR="0" lvl="0" indent="0" defTabSz="914400" rtl="0" eaLnBrk="0" fontAlgn="base" latinLnBrk="0" hangingPunct="0">
              <a:spcBef>
                <a:spcPct val="0"/>
              </a:spcBef>
              <a:spcAft>
                <a:spcPts val="600"/>
              </a:spcAft>
              <a:buClrTx/>
              <a:buSzTx/>
              <a:buFontTx/>
              <a:buNone/>
              <a:tabLst/>
            </a:pPr>
            <a:endParaRPr lang="en-US" altLang="en-US" sz="2000" dirty="0">
              <a:latin typeface="Agency FB" panose="020B0503020202020204" pitchFamily="34" charset="0"/>
              <a:ea typeface="Times New Roman" panose="02020603050405020304" pitchFamily="18" charset="0"/>
              <a:cs typeface="Times New Roman" panose="02020603050405020304" pitchFamily="18" charset="0"/>
            </a:endParaRP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rPr>
              <a:t> df['Price'].</a:t>
            </a:r>
            <a:r>
              <a:rPr kumimoji="0" lang="en-US" altLang="en-US" sz="2000" b="0" i="0" u="none" strike="noStrike" cap="none" normalizeH="0" baseline="0" dirty="0" err="1">
                <a:ln>
                  <a:noFill/>
                </a:ln>
                <a:effectLst/>
                <a:latin typeface="Aharoni" panose="02010803020104030203" pitchFamily="2" charset="-79"/>
                <a:ea typeface="Times New Roman" panose="02020603050405020304" pitchFamily="18" charset="0"/>
                <a:cs typeface="Aharoni" panose="02010803020104030203" pitchFamily="2" charset="-79"/>
              </a:rPr>
              <a:t>value_counts</a:t>
            </a:r>
            <a:r>
              <a:rPr kumimoji="0" lang="en-US" altLang="en-US" sz="20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rPr>
              <a:t>()</a:t>
            </a: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endParaRP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2000     599</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29995     18</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25995     16</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20995     15</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27995     15</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        ... </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49795      1</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51525      1</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47740      1</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25199      1</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2027       1</a:t>
            </a: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Name: Price, Length: 6014, </a:t>
            </a:r>
            <a:r>
              <a:rPr kumimoji="0" lang="en-US" altLang="en-US" sz="2000" b="0" i="0" u="none" strike="noStrike" cap="none" normalizeH="0" baseline="0" dirty="0" err="1">
                <a:ln>
                  <a:noFill/>
                </a:ln>
                <a:effectLst/>
                <a:latin typeface="Agency FB" panose="020B0503020202020204" pitchFamily="34" charset="0"/>
                <a:ea typeface="Times New Roman" panose="02020603050405020304" pitchFamily="18" charset="0"/>
                <a:cs typeface="Times New Roman" panose="02020603050405020304" pitchFamily="18" charset="0"/>
              </a:rPr>
              <a:t>dtype</a:t>
            </a:r>
            <a:r>
              <a:rPr kumimoji="0" lang="en-US" altLang="en-US" sz="2000" b="0" i="0" u="none" strike="noStrike" cap="none" normalizeH="0" baseline="0" dirty="0">
                <a:ln>
                  <a:noFill/>
                </a:ln>
                <a:effectLst/>
                <a:latin typeface="Agency FB" panose="020B0503020202020204" pitchFamily="34" charset="0"/>
                <a:ea typeface="Times New Roman" panose="02020603050405020304" pitchFamily="18" charset="0"/>
                <a:cs typeface="Times New Roman" panose="02020603050405020304" pitchFamily="18" charset="0"/>
              </a:rPr>
              <a:t>: int64</a:t>
            </a:r>
          </a:p>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dirty="0">
              <a:ln>
                <a:noFill/>
              </a:ln>
              <a:effectLst/>
              <a:latin typeface="Agency FB" panose="020B0503020202020204" pitchFamily="34" charset="0"/>
            </a:endParaRPr>
          </a:p>
          <a:p>
            <a:pPr marL="0" marR="0" lvl="0" indent="0" defTabSz="914400" rtl="0" eaLnBrk="0" fontAlgn="base" latinLnBrk="0" hangingPunct="0">
              <a:spcBef>
                <a:spcPct val="0"/>
              </a:spcBef>
              <a:spcAft>
                <a:spcPts val="600"/>
              </a:spcAft>
              <a:buClrTx/>
              <a:buSzTx/>
              <a:buFontTx/>
              <a:buNone/>
              <a:tabLst/>
            </a:pPr>
            <a:endParaRPr lang="en-US" altLang="en-US" sz="2000" dirty="0">
              <a:latin typeface="Agency FB" panose="020B0503020202020204" pitchFamily="34" charset="0"/>
            </a:endParaRPr>
          </a:p>
          <a:p>
            <a:pPr marL="0" marR="0" lvl="0" indent="0" defTabSz="914400" rtl="0" eaLnBrk="0" fontAlgn="base" latinLnBrk="0" hangingPunct="0">
              <a:spcBef>
                <a:spcPct val="0"/>
              </a:spcBef>
              <a:spcAft>
                <a:spcPts val="600"/>
              </a:spcAft>
              <a:buClrTx/>
              <a:buSzTx/>
              <a:buFontTx/>
              <a:buNone/>
              <a:tabLst/>
            </a:pPr>
            <a:r>
              <a:rPr kumimoji="0" lang="en-US" altLang="en-US" sz="2000" b="0" i="0" u="none" strike="noStrike" cap="none" normalizeH="0" baseline="0" dirty="0">
                <a:ln>
                  <a:noFill/>
                </a:ln>
                <a:effectLst/>
                <a:latin typeface="Agency FB" panose="020B0503020202020204" pitchFamily="34" charset="0"/>
              </a:rPr>
              <a:t> </a:t>
            </a:r>
          </a:p>
        </p:txBody>
      </p:sp>
      <p:sp>
        <p:nvSpPr>
          <p:cNvPr id="20" name="Isosceles Triangle 19">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Isosceles Triangle 21">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01777477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08F4C83-DCAD-4473-BF72-7F448D8DE509}"/>
              </a:ext>
            </a:extLst>
          </p:cNvPr>
          <p:cNvSpPr>
            <a:spLocks noGrp="1"/>
          </p:cNvSpPr>
          <p:nvPr>
            <p:ph type="title"/>
          </p:nvPr>
        </p:nvSpPr>
        <p:spPr>
          <a:xfrm>
            <a:off x="640080" y="1243013"/>
            <a:ext cx="3855720" cy="4371974"/>
          </a:xfrm>
        </p:spPr>
        <p:txBody>
          <a:bodyPr>
            <a:normAutofit/>
          </a:bodyPr>
          <a:lstStyle/>
          <a:p>
            <a:r>
              <a:rPr lang="en-US" sz="3600">
                <a:solidFill>
                  <a:schemeClr val="tx2"/>
                </a:solidFill>
                <a:latin typeface="Algerian" panose="04020705040A02060702" pitchFamily="82" charset="0"/>
              </a:rPr>
              <a:t>Normalizing the values of attirbutes</a:t>
            </a:r>
          </a:p>
        </p:txBody>
      </p:sp>
      <p:sp>
        <p:nvSpPr>
          <p:cNvPr id="3" name="Content Placeholder 2">
            <a:extLst>
              <a:ext uri="{FF2B5EF4-FFF2-40B4-BE49-F238E27FC236}">
                <a16:creationId xmlns:a16="http://schemas.microsoft.com/office/drawing/2014/main" id="{A572E414-550E-4749-A52B-449D80AAB718}"/>
              </a:ext>
            </a:extLst>
          </p:cNvPr>
          <p:cNvSpPr>
            <a:spLocks noGrp="1"/>
          </p:cNvSpPr>
          <p:nvPr>
            <p:ph idx="1"/>
          </p:nvPr>
        </p:nvSpPr>
        <p:spPr>
          <a:xfrm>
            <a:off x="6172200" y="804672"/>
            <a:ext cx="5221224" cy="5230368"/>
          </a:xfrm>
        </p:spPr>
        <p:txBody>
          <a:bodyPr anchor="ctr">
            <a:normAutofit/>
          </a:bodyPr>
          <a:lstStyle/>
          <a:p>
            <a:pPr marL="0" indent="0">
              <a:buNone/>
            </a:pPr>
            <a:endParaRPr lang="en-US" sz="1500" dirty="0">
              <a:solidFill>
                <a:schemeClr val="tx2"/>
              </a:solidFill>
              <a:latin typeface="Agency FB" panose="020B0503020202020204" pitchFamily="34" charset="0"/>
            </a:endParaRPr>
          </a:p>
          <a:p>
            <a:pPr marL="0" indent="0">
              <a:buNone/>
            </a:pPr>
            <a:r>
              <a:rPr lang="en-US" sz="1500" dirty="0">
                <a:solidFill>
                  <a:schemeClr val="tx2"/>
                </a:solidFill>
                <a:latin typeface="Aharoni" panose="02010803020104030203" pitchFamily="2" charset="-79"/>
                <a:cs typeface="Aharoni" panose="02010803020104030203" pitchFamily="2" charset="-79"/>
              </a:rPr>
              <a:t>df["Price"].</a:t>
            </a:r>
            <a:r>
              <a:rPr lang="en-US" sz="1500" dirty="0" err="1">
                <a:solidFill>
                  <a:schemeClr val="tx2"/>
                </a:solidFill>
                <a:latin typeface="Aharoni" panose="02010803020104030203" pitchFamily="2" charset="-79"/>
                <a:cs typeface="Aharoni" panose="02010803020104030203" pitchFamily="2" charset="-79"/>
              </a:rPr>
              <a:t>value_counts</a:t>
            </a:r>
            <a:r>
              <a:rPr lang="en-US" sz="1500" dirty="0">
                <a:solidFill>
                  <a:schemeClr val="tx2"/>
                </a:solidFill>
                <a:latin typeface="Aharoni" panose="02010803020104030203" pitchFamily="2" charset="-79"/>
                <a:cs typeface="Aharoni" panose="02010803020104030203" pitchFamily="2" charset="-79"/>
              </a:rPr>
              <a:t>(normalize=True)</a:t>
            </a:r>
          </a:p>
          <a:p>
            <a:pPr marL="0" indent="0">
              <a:buNone/>
            </a:pPr>
            <a:endParaRPr lang="en-US" sz="1500" dirty="0">
              <a:solidFill>
                <a:schemeClr val="tx2"/>
              </a:solidFill>
              <a:latin typeface="Agency FB" panose="020B0503020202020204" pitchFamily="34" charset="0"/>
            </a:endParaRPr>
          </a:p>
          <a:p>
            <a:pPr marL="0" indent="0">
              <a:buNone/>
            </a:pPr>
            <a:r>
              <a:rPr lang="en-US" sz="1500" dirty="0">
                <a:solidFill>
                  <a:schemeClr val="tx2"/>
                </a:solidFill>
                <a:latin typeface="Agency FB" panose="020B0503020202020204" pitchFamily="34" charset="0"/>
              </a:rPr>
              <a:t>2000     0.055325</a:t>
            </a:r>
          </a:p>
          <a:p>
            <a:pPr marL="0" indent="0">
              <a:buNone/>
            </a:pPr>
            <a:r>
              <a:rPr lang="en-US" sz="1500" dirty="0">
                <a:solidFill>
                  <a:schemeClr val="tx2"/>
                </a:solidFill>
                <a:latin typeface="Agency FB" panose="020B0503020202020204" pitchFamily="34" charset="0"/>
              </a:rPr>
              <a:t>29995    0.001663</a:t>
            </a:r>
          </a:p>
          <a:p>
            <a:pPr marL="0" indent="0">
              <a:buNone/>
            </a:pPr>
            <a:r>
              <a:rPr lang="en-US" sz="1500" dirty="0">
                <a:solidFill>
                  <a:schemeClr val="tx2"/>
                </a:solidFill>
                <a:latin typeface="Agency FB" panose="020B0503020202020204" pitchFamily="34" charset="0"/>
              </a:rPr>
              <a:t>25995    0.001478</a:t>
            </a:r>
          </a:p>
          <a:p>
            <a:pPr marL="0" indent="0">
              <a:buNone/>
            </a:pPr>
            <a:r>
              <a:rPr lang="en-US" sz="1500" dirty="0">
                <a:solidFill>
                  <a:schemeClr val="tx2"/>
                </a:solidFill>
                <a:latin typeface="Agency FB" panose="020B0503020202020204" pitchFamily="34" charset="0"/>
              </a:rPr>
              <a:t>20995    0.001385</a:t>
            </a:r>
          </a:p>
          <a:p>
            <a:pPr marL="0" indent="0">
              <a:buNone/>
            </a:pPr>
            <a:r>
              <a:rPr lang="en-US" sz="1500" dirty="0">
                <a:solidFill>
                  <a:schemeClr val="tx2"/>
                </a:solidFill>
                <a:latin typeface="Agency FB" panose="020B0503020202020204" pitchFamily="34" charset="0"/>
              </a:rPr>
              <a:t>27995    0.001385</a:t>
            </a:r>
          </a:p>
          <a:p>
            <a:pPr marL="0" indent="0">
              <a:buNone/>
            </a:pPr>
            <a:r>
              <a:rPr lang="en-US" sz="1500" dirty="0">
                <a:solidFill>
                  <a:schemeClr val="tx2"/>
                </a:solidFill>
                <a:latin typeface="Agency FB" panose="020B0503020202020204" pitchFamily="34" charset="0"/>
              </a:rPr>
              <a:t>           ...   </a:t>
            </a:r>
          </a:p>
          <a:p>
            <a:pPr marL="0" indent="0">
              <a:buNone/>
            </a:pPr>
            <a:r>
              <a:rPr lang="en-US" sz="1500" dirty="0">
                <a:solidFill>
                  <a:schemeClr val="tx2"/>
                </a:solidFill>
                <a:latin typeface="Agency FB" panose="020B0503020202020204" pitchFamily="34" charset="0"/>
              </a:rPr>
              <a:t>49795    0.000092</a:t>
            </a:r>
          </a:p>
          <a:p>
            <a:pPr marL="0" indent="0">
              <a:buNone/>
            </a:pPr>
            <a:r>
              <a:rPr lang="en-US" sz="1500" dirty="0">
                <a:solidFill>
                  <a:schemeClr val="tx2"/>
                </a:solidFill>
                <a:latin typeface="Agency FB" panose="020B0503020202020204" pitchFamily="34" charset="0"/>
              </a:rPr>
              <a:t>51525    0.000092</a:t>
            </a:r>
          </a:p>
          <a:p>
            <a:pPr marL="0" indent="0">
              <a:buNone/>
            </a:pPr>
            <a:r>
              <a:rPr lang="en-US" sz="1500" dirty="0">
                <a:solidFill>
                  <a:schemeClr val="tx2"/>
                </a:solidFill>
                <a:latin typeface="Agency FB" panose="020B0503020202020204" pitchFamily="34" charset="0"/>
              </a:rPr>
              <a:t>47740    0.000092</a:t>
            </a:r>
          </a:p>
          <a:p>
            <a:pPr marL="0" indent="0">
              <a:buNone/>
            </a:pPr>
            <a:r>
              <a:rPr lang="en-US" sz="1500" dirty="0">
                <a:solidFill>
                  <a:schemeClr val="tx2"/>
                </a:solidFill>
                <a:latin typeface="Agency FB" panose="020B0503020202020204" pitchFamily="34" charset="0"/>
              </a:rPr>
              <a:t>25199    0.000092</a:t>
            </a:r>
          </a:p>
          <a:p>
            <a:pPr marL="0" indent="0">
              <a:buNone/>
            </a:pPr>
            <a:r>
              <a:rPr lang="en-US" sz="1500" dirty="0">
                <a:solidFill>
                  <a:schemeClr val="tx2"/>
                </a:solidFill>
                <a:latin typeface="Agency FB" panose="020B0503020202020204" pitchFamily="34" charset="0"/>
              </a:rPr>
              <a:t>2027     0.000092</a:t>
            </a:r>
          </a:p>
          <a:p>
            <a:pPr marL="0" indent="0">
              <a:buNone/>
            </a:pPr>
            <a:r>
              <a:rPr lang="en-US" sz="1500" dirty="0">
                <a:solidFill>
                  <a:schemeClr val="tx2"/>
                </a:solidFill>
                <a:latin typeface="Agency FB" panose="020B0503020202020204" pitchFamily="34" charset="0"/>
              </a:rPr>
              <a:t>Name: Price, Length: 6014, </a:t>
            </a:r>
            <a:r>
              <a:rPr lang="en-US" sz="1500" dirty="0" err="1">
                <a:solidFill>
                  <a:schemeClr val="tx2"/>
                </a:solidFill>
                <a:latin typeface="Agency FB" panose="020B0503020202020204" pitchFamily="34" charset="0"/>
              </a:rPr>
              <a:t>dtype</a:t>
            </a:r>
            <a:r>
              <a:rPr lang="en-US" sz="1500" dirty="0">
                <a:solidFill>
                  <a:schemeClr val="tx2"/>
                </a:solidFill>
                <a:latin typeface="Agency FB" panose="020B0503020202020204" pitchFamily="34" charset="0"/>
              </a:rPr>
              <a:t>: float64</a:t>
            </a:r>
          </a:p>
        </p:txBody>
      </p:sp>
    </p:spTree>
    <p:extLst>
      <p:ext uri="{BB962C8B-B14F-4D97-AF65-F5344CB8AC3E}">
        <p14:creationId xmlns:p14="http://schemas.microsoft.com/office/powerpoint/2010/main" val="402186402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a:extLst>
              <a:ext uri="{FF2B5EF4-FFF2-40B4-BE49-F238E27FC236}">
                <a16:creationId xmlns:a16="http://schemas.microsoft.com/office/drawing/2014/main" id="{6D0886B8-E798-4D88-BDA9-0687BD49C6B0}"/>
              </a:ext>
            </a:extLst>
          </p:cNvPr>
          <p:cNvSpPr>
            <a:spLocks noGrp="1" noChangeArrowheads="1"/>
          </p:cNvSpPr>
          <p:nvPr>
            <p:ph type="title"/>
          </p:nvPr>
        </p:nvSpPr>
        <p:spPr bwMode="auto">
          <a:xfrm>
            <a:off x="630936" y="502920"/>
            <a:ext cx="3419856" cy="146304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ctr" anchorCtr="0" compatLnSpc="1">
            <a:prstTxWarp prst="textNoShape">
              <a:avLst/>
            </a:prstTxWarp>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600" b="1" i="0" u="none" strike="noStrike" cap="none" normalizeH="0" baseline="0" dirty="0">
                <a:ln>
                  <a:noFill/>
                </a:ln>
                <a:effectLst/>
                <a:latin typeface="Algerian" panose="04020705040A02060702" pitchFamily="82" charset="0"/>
                <a:ea typeface="Times New Roman" panose="02020603050405020304" pitchFamily="18" charset="0"/>
                <a:cs typeface="Times New Roman" panose="02020603050405020304" pitchFamily="18" charset="0"/>
              </a:rPr>
              <a:t>Sorting values in descending order</a:t>
            </a:r>
            <a:br>
              <a:rPr kumimoji="0" lang="en-US" altLang="en-US" sz="2600" b="1" i="0" u="none" strike="noStrike" cap="none" normalizeH="0" baseline="0" dirty="0">
                <a:ln>
                  <a:noFill/>
                </a:ln>
                <a:effectLst/>
                <a:latin typeface="Algerian" panose="04020705040A02060702" pitchFamily="82" charset="0"/>
                <a:ea typeface="Times New Roman" panose="02020603050405020304" pitchFamily="18" charset="0"/>
                <a:cs typeface="Times New Roman" panose="02020603050405020304" pitchFamily="18" charset="0"/>
              </a:rPr>
            </a:br>
            <a:endParaRPr kumimoji="0" lang="en-US" altLang="en-US" sz="2600" b="0" i="0" u="none" strike="noStrike" cap="none" normalizeH="0" baseline="0" dirty="0">
              <a:ln>
                <a:noFill/>
              </a:ln>
              <a:effectLst/>
              <a:latin typeface="Algerian" panose="04020705040A02060702" pitchFamily="82" charset="0"/>
            </a:endParaRPr>
          </a:p>
        </p:txBody>
      </p:sp>
      <p:sp>
        <p:nvSpPr>
          <p:cNvPr id="19"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398BA70-CB2D-4785-BAFD-0FF75283BEBB}"/>
              </a:ext>
            </a:extLst>
          </p:cNvPr>
          <p:cNvSpPr>
            <a:spLocks noGrp="1"/>
          </p:cNvSpPr>
          <p:nvPr>
            <p:ph idx="1"/>
          </p:nvPr>
        </p:nvSpPr>
        <p:spPr>
          <a:xfrm>
            <a:off x="4654295" y="502920"/>
            <a:ext cx="6894576" cy="1463040"/>
          </a:xfrm>
        </p:spPr>
        <p:txBody>
          <a:bodyPr anchor="ctr">
            <a:normAutofit/>
          </a:bodyPr>
          <a:lstStyle/>
          <a:p>
            <a:pPr marL="0" indent="0">
              <a:buNone/>
            </a:pPr>
            <a:r>
              <a:rPr kumimoji="0" lang="en-US" altLang="en-US" sz="2200" b="0" i="0" u="none" strike="noStrike" cap="none" normalizeH="0" baseline="0" dirty="0" err="1">
                <a:ln>
                  <a:noFill/>
                </a:ln>
                <a:effectLst/>
                <a:latin typeface="Aharoni" panose="02010803020104030203" pitchFamily="2" charset="-79"/>
                <a:ea typeface="Times New Roman" panose="02020603050405020304" pitchFamily="18" charset="0"/>
                <a:cs typeface="Aharoni" panose="02010803020104030203" pitchFamily="2" charset="-79"/>
              </a:rPr>
              <a:t>df.sort_values</a:t>
            </a:r>
            <a:r>
              <a:rPr kumimoji="0" lang="en-US" altLang="en-US" sz="22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rPr>
              <a:t>(by="Make", ascending=False).head()</a:t>
            </a:r>
            <a:r>
              <a:rPr kumimoji="0" lang="en-US" altLang="en-US" sz="2200" b="0" i="0" u="none" strike="noStrike" cap="none" normalizeH="0" baseline="0" dirty="0">
                <a:ln>
                  <a:noFill/>
                </a:ln>
                <a:effectLst/>
                <a:latin typeface="Aharoni" panose="02010803020104030203" pitchFamily="2" charset="-79"/>
                <a:cs typeface="Aharoni" panose="02010803020104030203" pitchFamily="2" charset="-79"/>
              </a:rPr>
              <a:t> </a:t>
            </a:r>
          </a:p>
          <a:p>
            <a:pPr marL="0" indent="0">
              <a:buNone/>
            </a:pPr>
            <a:endParaRPr lang="en-US" sz="2200" dirty="0">
              <a:latin typeface="Aharoni" panose="02010803020104030203" pitchFamily="2" charset="-79"/>
              <a:cs typeface="Aharoni" panose="02010803020104030203" pitchFamily="2" charset="-79"/>
            </a:endParaRPr>
          </a:p>
          <a:p>
            <a:pPr marL="0" indent="0">
              <a:buNone/>
            </a:pPr>
            <a:endParaRPr lang="en-US" sz="2200" dirty="0">
              <a:latin typeface="Aharoni" panose="02010803020104030203" pitchFamily="2" charset="-79"/>
              <a:cs typeface="Aharoni" panose="02010803020104030203" pitchFamily="2" charset="-79"/>
            </a:endParaRPr>
          </a:p>
        </p:txBody>
      </p:sp>
      <p:graphicFrame>
        <p:nvGraphicFramePr>
          <p:cNvPr id="6" name="Table 5">
            <a:extLst>
              <a:ext uri="{FF2B5EF4-FFF2-40B4-BE49-F238E27FC236}">
                <a16:creationId xmlns:a16="http://schemas.microsoft.com/office/drawing/2014/main" id="{28338D79-C9B5-4875-85E3-C6106F7562D1}"/>
              </a:ext>
            </a:extLst>
          </p:cNvPr>
          <p:cNvGraphicFramePr>
            <a:graphicFrameLocks noGrp="1"/>
          </p:cNvGraphicFramePr>
          <p:nvPr>
            <p:extLst>
              <p:ext uri="{D42A27DB-BD31-4B8C-83A1-F6EECF244321}">
                <p14:modId xmlns:p14="http://schemas.microsoft.com/office/powerpoint/2010/main" val="413641030"/>
              </p:ext>
            </p:extLst>
          </p:nvPr>
        </p:nvGraphicFramePr>
        <p:xfrm>
          <a:off x="630936" y="2190541"/>
          <a:ext cx="10917942" cy="4300692"/>
        </p:xfrm>
        <a:graphic>
          <a:graphicData uri="http://schemas.openxmlformats.org/drawingml/2006/table">
            <a:tbl>
              <a:tblPr firstRow="1" bandRow="1">
                <a:solidFill>
                  <a:schemeClr val="bg1"/>
                </a:solidFill>
              </a:tblPr>
              <a:tblGrid>
                <a:gridCol w="934380">
                  <a:extLst>
                    <a:ext uri="{9D8B030D-6E8A-4147-A177-3AD203B41FA5}">
                      <a16:colId xmlns:a16="http://schemas.microsoft.com/office/drawing/2014/main" val="3683163379"/>
                    </a:ext>
                  </a:extLst>
                </a:gridCol>
                <a:gridCol w="934380">
                  <a:extLst>
                    <a:ext uri="{9D8B030D-6E8A-4147-A177-3AD203B41FA5}">
                      <a16:colId xmlns:a16="http://schemas.microsoft.com/office/drawing/2014/main" val="2871557965"/>
                    </a:ext>
                  </a:extLst>
                </a:gridCol>
                <a:gridCol w="934380">
                  <a:extLst>
                    <a:ext uri="{9D8B030D-6E8A-4147-A177-3AD203B41FA5}">
                      <a16:colId xmlns:a16="http://schemas.microsoft.com/office/drawing/2014/main" val="4110236565"/>
                    </a:ext>
                  </a:extLst>
                </a:gridCol>
                <a:gridCol w="934380">
                  <a:extLst>
                    <a:ext uri="{9D8B030D-6E8A-4147-A177-3AD203B41FA5}">
                      <a16:colId xmlns:a16="http://schemas.microsoft.com/office/drawing/2014/main" val="2643886174"/>
                    </a:ext>
                  </a:extLst>
                </a:gridCol>
                <a:gridCol w="934380">
                  <a:extLst>
                    <a:ext uri="{9D8B030D-6E8A-4147-A177-3AD203B41FA5}">
                      <a16:colId xmlns:a16="http://schemas.microsoft.com/office/drawing/2014/main" val="932185404"/>
                    </a:ext>
                  </a:extLst>
                </a:gridCol>
                <a:gridCol w="1101163">
                  <a:extLst>
                    <a:ext uri="{9D8B030D-6E8A-4147-A177-3AD203B41FA5}">
                      <a16:colId xmlns:a16="http://schemas.microsoft.com/office/drawing/2014/main" val="1423594859"/>
                    </a:ext>
                  </a:extLst>
                </a:gridCol>
                <a:gridCol w="1368426">
                  <a:extLst>
                    <a:ext uri="{9D8B030D-6E8A-4147-A177-3AD203B41FA5}">
                      <a16:colId xmlns:a16="http://schemas.microsoft.com/office/drawing/2014/main" val="1885606242"/>
                    </a:ext>
                  </a:extLst>
                </a:gridCol>
                <a:gridCol w="934380">
                  <a:extLst>
                    <a:ext uri="{9D8B030D-6E8A-4147-A177-3AD203B41FA5}">
                      <a16:colId xmlns:a16="http://schemas.microsoft.com/office/drawing/2014/main" val="412174879"/>
                    </a:ext>
                  </a:extLst>
                </a:gridCol>
                <a:gridCol w="961676">
                  <a:extLst>
                    <a:ext uri="{9D8B030D-6E8A-4147-A177-3AD203B41FA5}">
                      <a16:colId xmlns:a16="http://schemas.microsoft.com/office/drawing/2014/main" val="4293955059"/>
                    </a:ext>
                  </a:extLst>
                </a:gridCol>
                <a:gridCol w="946017">
                  <a:extLst>
                    <a:ext uri="{9D8B030D-6E8A-4147-A177-3AD203B41FA5}">
                      <a16:colId xmlns:a16="http://schemas.microsoft.com/office/drawing/2014/main" val="2352696070"/>
                    </a:ext>
                  </a:extLst>
                </a:gridCol>
                <a:gridCol w="934380">
                  <a:extLst>
                    <a:ext uri="{9D8B030D-6E8A-4147-A177-3AD203B41FA5}">
                      <a16:colId xmlns:a16="http://schemas.microsoft.com/office/drawing/2014/main" val="3777611167"/>
                    </a:ext>
                  </a:extLst>
                </a:gridCol>
              </a:tblGrid>
              <a:tr h="716782">
                <a:tc>
                  <a:txBody>
                    <a:bodyPr/>
                    <a:lstStyle/>
                    <a:p>
                      <a:pPr algn="r" fontAlgn="ctr"/>
                      <a:r>
                        <a:rPr lang="en-US" sz="1100" b="0" cap="none" spc="0">
                          <a:solidFill>
                            <a:schemeClr val="bg1"/>
                          </a:solidFill>
                          <a:effectLst/>
                        </a:rPr>
                        <a:t>  </a:t>
                      </a:r>
                    </a:p>
                  </a:txBody>
                  <a:tcPr marL="89611" marR="57548" marT="68932" marB="68932"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gn="r" fontAlgn="ctr"/>
                      <a:r>
                        <a:rPr lang="en-US" sz="1100" b="0" cap="none" spc="0">
                          <a:solidFill>
                            <a:schemeClr val="bg1"/>
                          </a:solidFill>
                          <a:effectLst/>
                        </a:rPr>
                        <a:t>Make</a:t>
                      </a: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r" fontAlgn="ctr"/>
                      <a:r>
                        <a:rPr lang="en-US" sz="1100" b="0" cap="none" spc="0">
                          <a:solidFill>
                            <a:schemeClr val="bg1"/>
                          </a:solidFill>
                          <a:effectLst/>
                        </a:rPr>
                        <a:t>Model</a:t>
                      </a: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r" fontAlgn="ctr"/>
                      <a:r>
                        <a:rPr lang="en-US" sz="1100" b="0" cap="none" spc="0">
                          <a:solidFill>
                            <a:schemeClr val="bg1"/>
                          </a:solidFill>
                          <a:effectLst/>
                        </a:rPr>
                        <a:t>Year</a:t>
                      </a: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r" fontAlgn="ctr"/>
                      <a:r>
                        <a:rPr lang="en-US" sz="1100" b="0" cap="none" spc="0">
                          <a:solidFill>
                            <a:schemeClr val="bg1"/>
                          </a:solidFill>
                          <a:effectLst/>
                        </a:rPr>
                        <a:t>HP</a:t>
                      </a: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r" fontAlgn="ctr"/>
                      <a:r>
                        <a:rPr lang="en-US" sz="1100" b="0" cap="none" spc="0">
                          <a:solidFill>
                            <a:schemeClr val="bg1"/>
                          </a:solidFill>
                          <a:effectLst/>
                        </a:rPr>
                        <a:t>Cylinders</a:t>
                      </a: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r" fontAlgn="ctr"/>
                      <a:r>
                        <a:rPr lang="en-US" sz="1100" b="0" cap="none" spc="0">
                          <a:solidFill>
                            <a:schemeClr val="bg1"/>
                          </a:solidFill>
                          <a:effectLst/>
                        </a:rPr>
                        <a:t>Transmission</a:t>
                      </a: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r" fontAlgn="ctr"/>
                      <a:r>
                        <a:rPr lang="en-US" sz="1100" b="0" cap="none" spc="0">
                          <a:solidFill>
                            <a:schemeClr val="bg1"/>
                          </a:solidFill>
                          <a:effectLst/>
                        </a:rPr>
                        <a:t>Drive Mode</a:t>
                      </a: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r" fontAlgn="ctr"/>
                      <a:r>
                        <a:rPr lang="en-US" sz="1100" b="0" cap="none" spc="0">
                          <a:solidFill>
                            <a:schemeClr val="bg1"/>
                          </a:solidFill>
                          <a:effectLst/>
                        </a:rPr>
                        <a:t>MPG-H</a:t>
                      </a: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r" fontAlgn="ctr"/>
                      <a:r>
                        <a:rPr lang="en-US" sz="1100" b="0" cap="none" spc="0">
                          <a:solidFill>
                            <a:schemeClr val="bg1"/>
                          </a:solidFill>
                          <a:effectLst/>
                        </a:rPr>
                        <a:t>MPG-C</a:t>
                      </a: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marL="0" algn="r" defTabSz="914400" rtl="0" eaLnBrk="1" fontAlgn="ctr" latinLnBrk="0" hangingPunct="1"/>
                      <a:r>
                        <a:rPr lang="en-US" sz="1100" b="0" kern="1200" cap="none" spc="0">
                          <a:solidFill>
                            <a:schemeClr val="bg1"/>
                          </a:solidFill>
                          <a:effectLst/>
                          <a:latin typeface="+mn-lt"/>
                          <a:ea typeface="+mn-ea"/>
                          <a:cs typeface="+mn-cs"/>
                        </a:rPr>
                        <a:t>Price </a:t>
                      </a:r>
                    </a:p>
                    <a:p>
                      <a:endParaRPr lang="en-US" sz="1100" b="0" cap="none" spc="0">
                        <a:solidFill>
                          <a:schemeClr val="bg1"/>
                        </a:solidFill>
                      </a:endParaRPr>
                    </a:p>
                  </a:txBody>
                  <a:tcPr marL="89611" marR="57548" marT="68932" marB="68932"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1194816209"/>
                  </a:ext>
                </a:extLst>
              </a:tr>
              <a:tr h="716782">
                <a:tc>
                  <a:txBody>
                    <a:bodyPr/>
                    <a:lstStyle/>
                    <a:p>
                      <a:pPr algn="r" fontAlgn="ctr"/>
                      <a:r>
                        <a:rPr lang="en-US" sz="1100" b="1" cap="none" spc="0">
                          <a:solidFill>
                            <a:schemeClr val="tx1"/>
                          </a:solidFill>
                          <a:effectLst/>
                        </a:rPr>
                        <a:t>8119</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Volvo</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S90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2017</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250.0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4.0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AUTOMATIC</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front wheel drive</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34</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23</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46950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008975010"/>
                  </a:ext>
                </a:extLst>
              </a:tr>
              <a:tr h="716782">
                <a:tc>
                  <a:txBody>
                    <a:bodyPr/>
                    <a:lstStyle/>
                    <a:p>
                      <a:pPr algn="r" fontAlgn="ctr"/>
                      <a:r>
                        <a:rPr lang="en-US" sz="1100" b="1" cap="none" spc="0">
                          <a:solidFill>
                            <a:schemeClr val="tx1"/>
                          </a:solidFill>
                          <a:effectLst/>
                        </a:rPr>
                        <a:t>10085</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Volvo</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V60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2016</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240.0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4.0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AUTOMATIC</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front wheel drive</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29</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25</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41750</a:t>
                      </a:r>
                    </a:p>
                  </a:txBody>
                  <a:tcPr marL="89611" marR="57548" marT="68932" marB="6893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667943794"/>
                  </a:ext>
                </a:extLst>
              </a:tr>
              <a:tr h="716782">
                <a:tc>
                  <a:txBody>
                    <a:bodyPr/>
                    <a:lstStyle/>
                    <a:p>
                      <a:pPr algn="r" fontAlgn="ctr"/>
                      <a:r>
                        <a:rPr lang="en-US" sz="1100" b="1" cap="none" spc="0">
                          <a:solidFill>
                            <a:schemeClr val="tx1"/>
                          </a:solidFill>
                          <a:effectLst/>
                        </a:rPr>
                        <a:t>10554</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Volvo</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XC90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2017</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316.0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4.0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AUTOMATIC</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all wheel drive</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25</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20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fontAlgn="ctr"/>
                      <a:r>
                        <a:rPr lang="en-US" sz="1100" cap="none" spc="0">
                          <a:solidFill>
                            <a:schemeClr val="tx1"/>
                          </a:solidFill>
                          <a:effectLst/>
                        </a:rPr>
                        <a:t>55600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846519597"/>
                  </a:ext>
                </a:extLst>
              </a:tr>
              <a:tr h="716782">
                <a:tc>
                  <a:txBody>
                    <a:bodyPr/>
                    <a:lstStyle/>
                    <a:p>
                      <a:pPr algn="r" fontAlgn="ctr"/>
                      <a:r>
                        <a:rPr lang="en-US" sz="1100" b="1" cap="none" spc="0">
                          <a:solidFill>
                            <a:schemeClr val="tx1"/>
                          </a:solidFill>
                          <a:effectLst/>
                        </a:rPr>
                        <a:t>10555</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Volvo</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XC</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2002</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197.0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5.0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AUTOMATIC</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all wheel drive</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23</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17</a:t>
                      </a:r>
                    </a:p>
                  </a:txBody>
                  <a:tcPr marL="89611" marR="57548" marT="68932" marB="6893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fontAlgn="ctr"/>
                      <a:r>
                        <a:rPr lang="en-US" sz="1100" cap="none" spc="0">
                          <a:solidFill>
                            <a:schemeClr val="tx1"/>
                          </a:solidFill>
                          <a:effectLst/>
                        </a:rPr>
                        <a:t>36500</a:t>
                      </a:r>
                    </a:p>
                  </a:txBody>
                  <a:tcPr marL="89611" marR="57548" marT="68932" marB="6893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710611725"/>
                  </a:ext>
                </a:extLst>
              </a:tr>
              <a:tr h="716782">
                <a:tc>
                  <a:txBody>
                    <a:bodyPr/>
                    <a:lstStyle/>
                    <a:p>
                      <a:pPr algn="r" fontAlgn="ctr"/>
                      <a:r>
                        <a:rPr lang="en-US" sz="1100" b="1" cap="none" spc="0">
                          <a:solidFill>
                            <a:schemeClr val="tx1"/>
                          </a:solidFill>
                          <a:effectLst/>
                        </a:rPr>
                        <a:t>10090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a:solidFill>
                            <a:schemeClr val="tx1"/>
                          </a:solidFill>
                          <a:effectLst/>
                        </a:rPr>
                        <a:t>Volvo</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a:solidFill>
                            <a:schemeClr val="tx1"/>
                          </a:solidFill>
                          <a:effectLst/>
                        </a:rPr>
                        <a:t>V60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a:solidFill>
                            <a:schemeClr val="tx1"/>
                          </a:solidFill>
                          <a:effectLst/>
                        </a:rPr>
                        <a:t>2017</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dirty="0">
                          <a:solidFill>
                            <a:schemeClr val="tx1"/>
                          </a:solidFill>
                          <a:effectLst/>
                        </a:rPr>
                        <a:t>302.0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a:solidFill>
                            <a:schemeClr val="tx1"/>
                          </a:solidFill>
                          <a:effectLst/>
                        </a:rPr>
                        <a:t>4.0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a:solidFill>
                            <a:schemeClr val="tx1"/>
                          </a:solidFill>
                          <a:effectLst/>
                        </a:rPr>
                        <a:t>AUTOMATIC</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a:solidFill>
                            <a:schemeClr val="tx1"/>
                          </a:solidFill>
                          <a:effectLst/>
                        </a:rPr>
                        <a:t>all wheel drive</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a:solidFill>
                            <a:schemeClr val="tx1"/>
                          </a:solidFill>
                          <a:effectLst/>
                        </a:rPr>
                        <a:t>31</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a:solidFill>
                            <a:schemeClr val="tx1"/>
                          </a:solidFill>
                          <a:effectLst/>
                        </a:rPr>
                        <a:t>23</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algn="r" fontAlgn="ctr"/>
                      <a:r>
                        <a:rPr lang="en-US" sz="1100" cap="none" spc="0" dirty="0">
                          <a:solidFill>
                            <a:schemeClr val="tx1"/>
                          </a:solidFill>
                          <a:effectLst/>
                        </a:rPr>
                        <a:t>48950</a:t>
                      </a:r>
                    </a:p>
                  </a:txBody>
                  <a:tcPr marL="89611" marR="57548" marT="68932" marB="68932" anchor="ctr">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3168308260"/>
                  </a:ext>
                </a:extLst>
              </a:tr>
            </a:tbl>
          </a:graphicData>
        </a:graphic>
      </p:graphicFrame>
    </p:spTree>
    <p:extLst>
      <p:ext uri="{BB962C8B-B14F-4D97-AF65-F5344CB8AC3E}">
        <p14:creationId xmlns:p14="http://schemas.microsoft.com/office/powerpoint/2010/main" val="263088828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7A396F-4F5F-4C5D-921A-7C49BF518992}"/>
              </a:ext>
            </a:extLst>
          </p:cNvPr>
          <p:cNvSpPr>
            <a:spLocks noGrp="1"/>
          </p:cNvSpPr>
          <p:nvPr>
            <p:ph type="title"/>
          </p:nvPr>
        </p:nvSpPr>
        <p:spPr>
          <a:xfrm>
            <a:off x="630936" y="502920"/>
            <a:ext cx="3419856" cy="1463040"/>
          </a:xfrm>
        </p:spPr>
        <p:txBody>
          <a:bodyPr anchor="ctr">
            <a:normAutofit/>
          </a:bodyPr>
          <a:lstStyle/>
          <a:p>
            <a:r>
              <a:rPr lang="en-IN" sz="4800" b="1">
                <a:effectLst/>
                <a:latin typeface="Algerian" panose="04020705040A02060702" pitchFamily="82" charset="0"/>
                <a:ea typeface="Times New Roman" panose="02020603050405020304" pitchFamily="18" charset="0"/>
                <a:cs typeface="Times New Roman" panose="02020603050405020304" pitchFamily="18" charset="0"/>
              </a:rPr>
              <a:t>Detecting Outliers</a:t>
            </a:r>
            <a:endParaRPr lang="en-US" sz="4800">
              <a:latin typeface="Algerian" panose="04020705040A02060702" pitchFamily="82" charset="0"/>
            </a:endParaRPr>
          </a:p>
        </p:txBody>
      </p:sp>
      <p:sp>
        <p:nvSpPr>
          <p:cNvPr id="16"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30634AC-0A85-4425-8314-BA8D9EBC3DA2}"/>
              </a:ext>
            </a:extLst>
          </p:cNvPr>
          <p:cNvSpPr>
            <a:spLocks noGrp="1"/>
          </p:cNvSpPr>
          <p:nvPr>
            <p:ph idx="1"/>
          </p:nvPr>
        </p:nvSpPr>
        <p:spPr>
          <a:xfrm>
            <a:off x="4582476" y="502920"/>
            <a:ext cx="6966395" cy="1707620"/>
          </a:xfrm>
        </p:spPr>
        <p:txBody>
          <a:bodyPr anchor="ctr">
            <a:noAutofit/>
          </a:bodyPr>
          <a:lstStyle/>
          <a:p>
            <a:pPr marL="0" indent="0">
              <a:buNone/>
            </a:pPr>
            <a:r>
              <a:rPr lang="en-IN" sz="1600" dirty="0">
                <a:effectLst/>
                <a:latin typeface="Agency FB" panose="020B0503020202020204" pitchFamily="34" charset="0"/>
                <a:ea typeface="Calibri" panose="020F0502020204030204" pitchFamily="34" charset="0"/>
                <a:cs typeface="Times New Roman" panose="02020603050405020304" pitchFamily="18" charset="0"/>
              </a:rPr>
              <a:t>An outlier is a point or set of points that are different from other points. Sometimes they can be very high or very low. It's often a good idea to detect and remove the outliers. Because outliers are one of the primary reasons for resulting in a less accurate model. Hence it's a good idea to remove them. The outlier detection and removing that I am going to perform is called IQR score technique. Often outliers can be seen with visualizations using a box plot. Shown below are the box plot of MSRP, Cylinders, Horsepower and </a:t>
            </a:r>
            <a:r>
              <a:rPr lang="en-IN" sz="1600" dirty="0" err="1">
                <a:effectLst/>
                <a:latin typeface="Agency FB" panose="020B0503020202020204" pitchFamily="34" charset="0"/>
                <a:ea typeface="Calibri" panose="020F0502020204030204" pitchFamily="34" charset="0"/>
                <a:cs typeface="Times New Roman" panose="02020603050405020304" pitchFamily="18" charset="0"/>
              </a:rPr>
              <a:t>EngineSize</a:t>
            </a:r>
            <a:r>
              <a:rPr lang="en-IN" sz="1600" dirty="0">
                <a:effectLst/>
                <a:latin typeface="Agency FB" panose="020B0503020202020204" pitchFamily="34" charset="0"/>
                <a:ea typeface="Calibri" panose="020F0502020204030204" pitchFamily="34" charset="0"/>
                <a:cs typeface="Times New Roman" panose="02020603050405020304" pitchFamily="18" charset="0"/>
              </a:rPr>
              <a:t>. Herein all the plots, you can find some points are outside the box they are none other than outliers</a:t>
            </a:r>
          </a:p>
          <a:p>
            <a:pPr marL="0" indent="0">
              <a:buNone/>
            </a:pPr>
            <a:r>
              <a:rPr kumimoji="0" lang="en-US" altLang="en-US" sz="1600" b="0" i="0" u="none" strike="noStrike" cap="none" normalizeH="0" baseline="0" dirty="0" err="1">
                <a:ln>
                  <a:noFill/>
                </a:ln>
                <a:effectLst/>
                <a:latin typeface="Aharoni" panose="02010803020104030203" pitchFamily="2" charset="-79"/>
                <a:ea typeface="Times New Roman" panose="02020603050405020304" pitchFamily="18" charset="0"/>
                <a:cs typeface="Aharoni" panose="02010803020104030203" pitchFamily="2" charset="-79"/>
              </a:rPr>
              <a:t>sns.boxplot</a:t>
            </a:r>
            <a:r>
              <a:rPr kumimoji="0" lang="en-US" altLang="en-US" sz="1600" b="0" i="0" u="none" strike="noStrike" cap="none" normalizeH="0" baseline="0" dirty="0">
                <a:ln>
                  <a:noFill/>
                </a:ln>
                <a:effectLst/>
                <a:latin typeface="Aharoni" panose="02010803020104030203" pitchFamily="2" charset="-79"/>
                <a:ea typeface="Times New Roman" panose="02020603050405020304" pitchFamily="18" charset="0"/>
                <a:cs typeface="Aharoni" panose="02010803020104030203" pitchFamily="2" charset="-79"/>
              </a:rPr>
              <a:t>(x=df['Price’])</a:t>
            </a:r>
          </a:p>
          <a:p>
            <a:pPr marL="0" indent="0">
              <a:buNone/>
            </a:pPr>
            <a:endParaRPr lang="en-US" sz="1600" dirty="0"/>
          </a:p>
        </p:txBody>
      </p:sp>
      <p:pic>
        <p:nvPicPr>
          <p:cNvPr id="9" name="Picture 8" descr="C:\Users\user\AppData\Local\Microsoft\Windows\INetCache\Content.MSO\E2D285B4.tmp">
            <a:extLst>
              <a:ext uri="{FF2B5EF4-FFF2-40B4-BE49-F238E27FC236}">
                <a16:creationId xmlns:a16="http://schemas.microsoft.com/office/drawing/2014/main" id="{C0D13554-32AD-48B9-B7AF-F23614F90958}"/>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3482708" y="2290936"/>
            <a:ext cx="5214392" cy="3959352"/>
          </a:xfrm>
          <a:prstGeom prst="rect">
            <a:avLst/>
          </a:prstGeom>
          <a:noFill/>
        </p:spPr>
      </p:pic>
    </p:spTree>
    <p:extLst>
      <p:ext uri="{BB962C8B-B14F-4D97-AF65-F5344CB8AC3E}">
        <p14:creationId xmlns:p14="http://schemas.microsoft.com/office/powerpoint/2010/main" val="14763223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80">
                                          <p:stCondLst>
                                            <p:cond delay="0"/>
                                          </p:stCondLst>
                                        </p:cTn>
                                        <p:tgtEl>
                                          <p:spTgt spid="9"/>
                                        </p:tgtEl>
                                      </p:cBhvr>
                                    </p:animEffect>
                                    <p:anim calcmode="lin" valueType="num">
                                      <p:cBhvr>
                                        <p:cTn id="8"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3" dur="26">
                                          <p:stCondLst>
                                            <p:cond delay="650"/>
                                          </p:stCondLst>
                                        </p:cTn>
                                        <p:tgtEl>
                                          <p:spTgt spid="9"/>
                                        </p:tgtEl>
                                      </p:cBhvr>
                                      <p:to x="100000" y="60000"/>
                                    </p:animScale>
                                    <p:animScale>
                                      <p:cBhvr>
                                        <p:cTn id="14" dur="166" decel="50000">
                                          <p:stCondLst>
                                            <p:cond delay="676"/>
                                          </p:stCondLst>
                                        </p:cTn>
                                        <p:tgtEl>
                                          <p:spTgt spid="9"/>
                                        </p:tgtEl>
                                      </p:cBhvr>
                                      <p:to x="100000" y="100000"/>
                                    </p:animScale>
                                    <p:animScale>
                                      <p:cBhvr>
                                        <p:cTn id="15" dur="26">
                                          <p:stCondLst>
                                            <p:cond delay="1312"/>
                                          </p:stCondLst>
                                        </p:cTn>
                                        <p:tgtEl>
                                          <p:spTgt spid="9"/>
                                        </p:tgtEl>
                                      </p:cBhvr>
                                      <p:to x="100000" y="80000"/>
                                    </p:animScale>
                                    <p:animScale>
                                      <p:cBhvr>
                                        <p:cTn id="16" dur="166" decel="50000">
                                          <p:stCondLst>
                                            <p:cond delay="1338"/>
                                          </p:stCondLst>
                                        </p:cTn>
                                        <p:tgtEl>
                                          <p:spTgt spid="9"/>
                                        </p:tgtEl>
                                      </p:cBhvr>
                                      <p:to x="100000" y="100000"/>
                                    </p:animScale>
                                    <p:animScale>
                                      <p:cBhvr>
                                        <p:cTn id="17" dur="26">
                                          <p:stCondLst>
                                            <p:cond delay="1642"/>
                                          </p:stCondLst>
                                        </p:cTn>
                                        <p:tgtEl>
                                          <p:spTgt spid="9"/>
                                        </p:tgtEl>
                                      </p:cBhvr>
                                      <p:to x="100000" y="90000"/>
                                    </p:animScale>
                                    <p:animScale>
                                      <p:cBhvr>
                                        <p:cTn id="18" dur="166" decel="50000">
                                          <p:stCondLst>
                                            <p:cond delay="1668"/>
                                          </p:stCondLst>
                                        </p:cTn>
                                        <p:tgtEl>
                                          <p:spTgt spid="9"/>
                                        </p:tgtEl>
                                      </p:cBhvr>
                                      <p:to x="100000" y="100000"/>
                                    </p:animScale>
                                    <p:animScale>
                                      <p:cBhvr>
                                        <p:cTn id="19" dur="26">
                                          <p:stCondLst>
                                            <p:cond delay="1808"/>
                                          </p:stCondLst>
                                        </p:cTn>
                                        <p:tgtEl>
                                          <p:spTgt spid="9"/>
                                        </p:tgtEl>
                                      </p:cBhvr>
                                      <p:to x="100000" y="95000"/>
                                    </p:animScale>
                                    <p:animScale>
                                      <p:cBhvr>
                                        <p:cTn id="20" dur="166" decel="50000">
                                          <p:stCondLst>
                                            <p:cond delay="1834"/>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1F69331-2046-4385-BA0D-EA6FC0D767E3}"/>
              </a:ext>
            </a:extLst>
          </p:cNvPr>
          <p:cNvSpPr>
            <a:spLocks noGrp="1"/>
          </p:cNvSpPr>
          <p:nvPr>
            <p:ph type="title"/>
          </p:nvPr>
        </p:nvSpPr>
        <p:spPr>
          <a:xfrm>
            <a:off x="643467" y="321734"/>
            <a:ext cx="10905066" cy="1135737"/>
          </a:xfrm>
        </p:spPr>
        <p:txBody>
          <a:bodyPr>
            <a:normAutofit/>
          </a:bodyPr>
          <a:lstStyle/>
          <a:p>
            <a:r>
              <a:rPr lang="en-IN" sz="3300" b="1" dirty="0">
                <a:effectLst/>
                <a:latin typeface="Algerian" panose="04020705040A02060702" pitchFamily="82" charset="0"/>
                <a:ea typeface="Calibri" panose="020F0502020204030204" pitchFamily="34" charset="0"/>
              </a:rPr>
              <a:t>Plot different features against one another (scatter), against frequency (histogram)</a:t>
            </a:r>
            <a:endParaRPr lang="en-US" sz="3300" dirty="0">
              <a:latin typeface="Algerian" panose="04020705040A02060702" pitchFamily="82" charset="0"/>
            </a:endParaRPr>
          </a:p>
        </p:txBody>
      </p:sp>
      <p:sp>
        <p:nvSpPr>
          <p:cNvPr id="3" name="Content Placeholder 2">
            <a:extLst>
              <a:ext uri="{FF2B5EF4-FFF2-40B4-BE49-F238E27FC236}">
                <a16:creationId xmlns:a16="http://schemas.microsoft.com/office/drawing/2014/main" id="{187379C0-FFA3-4EBD-A555-4A7BF7402130}"/>
              </a:ext>
            </a:extLst>
          </p:cNvPr>
          <p:cNvSpPr>
            <a:spLocks noGrp="1"/>
          </p:cNvSpPr>
          <p:nvPr>
            <p:ph idx="1"/>
          </p:nvPr>
        </p:nvSpPr>
        <p:spPr>
          <a:xfrm>
            <a:off x="643469" y="1782981"/>
            <a:ext cx="4008384" cy="4393982"/>
          </a:xfrm>
        </p:spPr>
        <p:txBody>
          <a:bodyPr>
            <a:normAutofit/>
          </a:bodyPr>
          <a:lstStyle/>
          <a:p>
            <a:pPr marL="0" indent="0">
              <a:buNone/>
            </a:pPr>
            <a:r>
              <a:rPr lang="en-IN" sz="1700" dirty="0">
                <a:effectLst/>
                <a:latin typeface="Agency FB" panose="020B0503020202020204" pitchFamily="34" charset="0"/>
                <a:ea typeface="Calibri" panose="020F0502020204030204" pitchFamily="34" charset="0"/>
                <a:cs typeface="Times New Roman" panose="02020603050405020304" pitchFamily="18" charset="0"/>
              </a:rPr>
              <a:t>Histogram refers to the frequency of occurrence of variables in an interval. In this case, there are mainly 10 different types of car manufacturing companies, but it is often important to know who has the most number of cars. To do this histogram is one of the trivial solutions which lets us know the total number of car manufactured by a different company.</a:t>
            </a:r>
          </a:p>
          <a:p>
            <a:pPr marL="0" indent="0">
              <a:buNone/>
            </a:pPr>
            <a:r>
              <a:rPr lang="en-IN" sz="1700" dirty="0" err="1">
                <a:effectLst/>
                <a:latin typeface="Aharoni" panose="02010803020104030203" pitchFamily="2" charset="-79"/>
                <a:ea typeface="Calibri" panose="020F0502020204030204" pitchFamily="34" charset="0"/>
                <a:cs typeface="Aharoni" panose="02010803020104030203" pitchFamily="2" charset="-79"/>
              </a:rPr>
              <a:t>df.Make.value_counts</a:t>
            </a:r>
            <a:r>
              <a:rPr lang="en-IN" sz="1700" dirty="0">
                <a:effectLst/>
                <a:latin typeface="Aharoni" panose="02010803020104030203" pitchFamily="2" charset="-79"/>
                <a:ea typeface="Calibri" panose="020F0502020204030204" pitchFamily="34" charset="0"/>
                <a:cs typeface="Aharoni" panose="02010803020104030203" pitchFamily="2" charset="-79"/>
              </a:rPr>
              <a:t>().</a:t>
            </a:r>
            <a:r>
              <a:rPr lang="en-IN" sz="1700" dirty="0" err="1">
                <a:effectLst/>
                <a:latin typeface="Aharoni" panose="02010803020104030203" pitchFamily="2" charset="-79"/>
                <a:ea typeface="Calibri" panose="020F0502020204030204" pitchFamily="34" charset="0"/>
                <a:cs typeface="Aharoni" panose="02010803020104030203" pitchFamily="2" charset="-79"/>
              </a:rPr>
              <a:t>nlargest</a:t>
            </a:r>
            <a:r>
              <a:rPr lang="en-IN" sz="1700" dirty="0">
                <a:effectLst/>
                <a:latin typeface="Aharoni" panose="02010803020104030203" pitchFamily="2" charset="-79"/>
                <a:ea typeface="Calibri" panose="020F0502020204030204" pitchFamily="34" charset="0"/>
                <a:cs typeface="Aharoni" panose="02010803020104030203" pitchFamily="2" charset="-79"/>
              </a:rPr>
              <a:t>(40).plot(kind='bar', </a:t>
            </a:r>
            <a:r>
              <a:rPr lang="en-IN" sz="1700" dirty="0" err="1">
                <a:effectLst/>
                <a:latin typeface="Aharoni" panose="02010803020104030203" pitchFamily="2" charset="-79"/>
                <a:ea typeface="Calibri" panose="020F0502020204030204" pitchFamily="34" charset="0"/>
                <a:cs typeface="Aharoni" panose="02010803020104030203" pitchFamily="2" charset="-79"/>
              </a:rPr>
              <a:t>figsize</a:t>
            </a:r>
            <a:r>
              <a:rPr lang="en-IN" sz="1700" dirty="0">
                <a:effectLst/>
                <a:latin typeface="Aharoni" panose="02010803020104030203" pitchFamily="2" charset="-79"/>
                <a:ea typeface="Calibri" panose="020F0502020204030204" pitchFamily="34" charset="0"/>
                <a:cs typeface="Aharoni" panose="02010803020104030203" pitchFamily="2" charset="-79"/>
              </a:rPr>
              <a:t>=(10,5))</a:t>
            </a:r>
            <a:endParaRPr lang="en-IN" sz="1700" dirty="0">
              <a:latin typeface="Aharoni" panose="02010803020104030203" pitchFamily="2" charset="-79"/>
              <a:ea typeface="Calibri" panose="020F0502020204030204" pitchFamily="34" charset="0"/>
              <a:cs typeface="Aharoni" panose="02010803020104030203" pitchFamily="2" charset="-79"/>
            </a:endParaRPr>
          </a:p>
          <a:p>
            <a:pPr marL="0" indent="0">
              <a:buNone/>
            </a:pPr>
            <a:r>
              <a:rPr lang="en-IN" sz="1700" dirty="0" err="1">
                <a:effectLst/>
                <a:latin typeface="Aharoni" panose="02010803020104030203" pitchFamily="2" charset="-79"/>
                <a:ea typeface="Calibri" panose="020F0502020204030204" pitchFamily="34" charset="0"/>
                <a:cs typeface="Aharoni" panose="02010803020104030203" pitchFamily="2" charset="-79"/>
              </a:rPr>
              <a:t>plt.title</a:t>
            </a:r>
            <a:r>
              <a:rPr lang="en-IN" sz="1700" dirty="0">
                <a:effectLst/>
                <a:latin typeface="Aharoni" panose="02010803020104030203" pitchFamily="2" charset="-79"/>
                <a:ea typeface="Calibri" panose="020F0502020204030204" pitchFamily="34" charset="0"/>
                <a:cs typeface="Aharoni" panose="02010803020104030203" pitchFamily="2" charset="-79"/>
              </a:rPr>
              <a:t>("Number of cars by make")</a:t>
            </a:r>
          </a:p>
          <a:p>
            <a:pPr marL="0" indent="0">
              <a:buNone/>
            </a:pPr>
            <a:r>
              <a:rPr lang="en-IN" sz="1700" dirty="0" err="1">
                <a:effectLst/>
                <a:latin typeface="Aharoni" panose="02010803020104030203" pitchFamily="2" charset="-79"/>
                <a:ea typeface="Calibri" panose="020F0502020204030204" pitchFamily="34" charset="0"/>
                <a:cs typeface="Aharoni" panose="02010803020104030203" pitchFamily="2" charset="-79"/>
              </a:rPr>
              <a:t>plt.ylabel</a:t>
            </a:r>
            <a:r>
              <a:rPr lang="en-IN" sz="1700" dirty="0">
                <a:effectLst/>
                <a:latin typeface="Aharoni" panose="02010803020104030203" pitchFamily="2" charset="-79"/>
                <a:ea typeface="Calibri" panose="020F0502020204030204" pitchFamily="34" charset="0"/>
                <a:cs typeface="Aharoni" panose="02010803020104030203" pitchFamily="2" charset="-79"/>
              </a:rPr>
              <a:t>('Number of cars’)</a:t>
            </a:r>
            <a:endParaRPr lang="en-IN" sz="1700" dirty="0">
              <a:latin typeface="Aharoni" panose="02010803020104030203" pitchFamily="2" charset="-79"/>
              <a:ea typeface="Calibri" panose="020F0502020204030204" pitchFamily="34" charset="0"/>
              <a:cs typeface="Aharoni" panose="02010803020104030203" pitchFamily="2" charset="-79"/>
            </a:endParaRPr>
          </a:p>
          <a:p>
            <a:pPr marL="0" indent="0">
              <a:buNone/>
            </a:pPr>
            <a:r>
              <a:rPr lang="en-IN" sz="1700" dirty="0" err="1">
                <a:effectLst/>
                <a:latin typeface="Aharoni" panose="02010803020104030203" pitchFamily="2" charset="-79"/>
                <a:ea typeface="Calibri" panose="020F0502020204030204" pitchFamily="34" charset="0"/>
                <a:cs typeface="Aharoni" panose="02010803020104030203" pitchFamily="2" charset="-79"/>
              </a:rPr>
              <a:t>plt.xlabel</a:t>
            </a:r>
            <a:r>
              <a:rPr lang="en-IN" sz="1700" dirty="0">
                <a:effectLst/>
                <a:latin typeface="Aharoni" panose="02010803020104030203" pitchFamily="2" charset="-79"/>
                <a:ea typeface="Calibri" panose="020F0502020204030204" pitchFamily="34" charset="0"/>
                <a:cs typeface="Aharoni" panose="02010803020104030203" pitchFamily="2" charset="-79"/>
              </a:rPr>
              <a:t>('Make');</a:t>
            </a:r>
            <a:endParaRPr lang="en-US" sz="1700" dirty="0">
              <a:latin typeface="Aharoni" panose="02010803020104030203" pitchFamily="2" charset="-79"/>
              <a:cs typeface="Aharoni" panose="02010803020104030203" pitchFamily="2" charset="-79"/>
            </a:endParaRPr>
          </a:p>
        </p:txBody>
      </p:sp>
      <p:grpSp>
        <p:nvGrpSpPr>
          <p:cNvPr id="31" name="Group 30">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32" name="Isosceles Triangle 31">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C:\Users\user\AppData\Local\Microsoft\Windows\INetCache\Content.MSO\D08059E2.tmp">
            <a:extLst>
              <a:ext uri="{FF2B5EF4-FFF2-40B4-BE49-F238E27FC236}">
                <a16:creationId xmlns:a16="http://schemas.microsoft.com/office/drawing/2014/main" id="{88B821B9-4ECF-4899-8ABB-17C958670178}"/>
              </a:ext>
            </a:extLst>
          </p:cNvPr>
          <p:cNvPicPr/>
          <p:nvPr/>
        </p:nvPicPr>
        <p:blipFill rotWithShape="1">
          <a:blip r:embed="rId2">
            <a:extLst>
              <a:ext uri="{28A0092B-C50C-407E-A947-70E740481C1C}">
                <a14:useLocalDpi xmlns:a14="http://schemas.microsoft.com/office/drawing/2010/main" val="0"/>
              </a:ext>
            </a:extLst>
          </a:blip>
          <a:srcRect t="12791"/>
          <a:stretch/>
        </p:blipFill>
        <p:spPr bwMode="auto">
          <a:xfrm>
            <a:off x="5295320" y="2205217"/>
            <a:ext cx="6253212" cy="3517420"/>
          </a:xfrm>
          <a:prstGeom prst="rect">
            <a:avLst/>
          </a:prstGeom>
          <a:noFill/>
        </p:spPr>
      </p:pic>
      <p:grpSp>
        <p:nvGrpSpPr>
          <p:cNvPr id="35" name="Group 34">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6" name="Rectangle 35">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36">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16655469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6" presetClass="entr" presetSubtype="0" fill="hold" nodeType="clickEffect">
                                  <p:stCondLst>
                                    <p:cond delay="0"/>
                                  </p:stCondLst>
                                  <p:childTnLst>
                                    <p:set>
                                      <p:cBhvr>
                                        <p:cTn id="48" dur="1" fill="hold">
                                          <p:stCondLst>
                                            <p:cond delay="0"/>
                                          </p:stCondLst>
                                        </p:cTn>
                                        <p:tgtEl>
                                          <p:spTgt spid="4"/>
                                        </p:tgtEl>
                                        <p:attrNameLst>
                                          <p:attrName>style.visibility</p:attrName>
                                        </p:attrNameLst>
                                      </p:cBhvr>
                                      <p:to>
                                        <p:strVal val="visible"/>
                                      </p:to>
                                    </p:set>
                                    <p:animEffect transition="in" filter="wipe(down)">
                                      <p:cBhvr>
                                        <p:cTn id="49" dur="580">
                                          <p:stCondLst>
                                            <p:cond delay="0"/>
                                          </p:stCondLst>
                                        </p:cTn>
                                        <p:tgtEl>
                                          <p:spTgt spid="4"/>
                                        </p:tgtEl>
                                      </p:cBhvr>
                                    </p:animEffect>
                                    <p:anim calcmode="lin" valueType="num">
                                      <p:cBhvr>
                                        <p:cTn id="50"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51"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52"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53"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54"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55" dur="26">
                                          <p:stCondLst>
                                            <p:cond delay="650"/>
                                          </p:stCondLst>
                                        </p:cTn>
                                        <p:tgtEl>
                                          <p:spTgt spid="4"/>
                                        </p:tgtEl>
                                      </p:cBhvr>
                                      <p:to x="100000" y="60000"/>
                                    </p:animScale>
                                    <p:animScale>
                                      <p:cBhvr>
                                        <p:cTn id="56" dur="166" decel="50000">
                                          <p:stCondLst>
                                            <p:cond delay="676"/>
                                          </p:stCondLst>
                                        </p:cTn>
                                        <p:tgtEl>
                                          <p:spTgt spid="4"/>
                                        </p:tgtEl>
                                      </p:cBhvr>
                                      <p:to x="100000" y="100000"/>
                                    </p:animScale>
                                    <p:animScale>
                                      <p:cBhvr>
                                        <p:cTn id="57" dur="26">
                                          <p:stCondLst>
                                            <p:cond delay="1312"/>
                                          </p:stCondLst>
                                        </p:cTn>
                                        <p:tgtEl>
                                          <p:spTgt spid="4"/>
                                        </p:tgtEl>
                                      </p:cBhvr>
                                      <p:to x="100000" y="80000"/>
                                    </p:animScale>
                                    <p:animScale>
                                      <p:cBhvr>
                                        <p:cTn id="58" dur="166" decel="50000">
                                          <p:stCondLst>
                                            <p:cond delay="1338"/>
                                          </p:stCondLst>
                                        </p:cTn>
                                        <p:tgtEl>
                                          <p:spTgt spid="4"/>
                                        </p:tgtEl>
                                      </p:cBhvr>
                                      <p:to x="100000" y="100000"/>
                                    </p:animScale>
                                    <p:animScale>
                                      <p:cBhvr>
                                        <p:cTn id="59" dur="26">
                                          <p:stCondLst>
                                            <p:cond delay="1642"/>
                                          </p:stCondLst>
                                        </p:cTn>
                                        <p:tgtEl>
                                          <p:spTgt spid="4"/>
                                        </p:tgtEl>
                                      </p:cBhvr>
                                      <p:to x="100000" y="90000"/>
                                    </p:animScale>
                                    <p:animScale>
                                      <p:cBhvr>
                                        <p:cTn id="60" dur="166" decel="50000">
                                          <p:stCondLst>
                                            <p:cond delay="1668"/>
                                          </p:stCondLst>
                                        </p:cTn>
                                        <p:tgtEl>
                                          <p:spTgt spid="4"/>
                                        </p:tgtEl>
                                      </p:cBhvr>
                                      <p:to x="100000" y="100000"/>
                                    </p:animScale>
                                    <p:animScale>
                                      <p:cBhvr>
                                        <p:cTn id="61" dur="26">
                                          <p:stCondLst>
                                            <p:cond delay="1808"/>
                                          </p:stCondLst>
                                        </p:cTn>
                                        <p:tgtEl>
                                          <p:spTgt spid="4"/>
                                        </p:tgtEl>
                                      </p:cBhvr>
                                      <p:to x="100000" y="95000"/>
                                    </p:animScale>
                                    <p:animScale>
                                      <p:cBhvr>
                                        <p:cTn id="62"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988EFC-26E4-489D-B266-08D965B64B43}"/>
              </a:ext>
            </a:extLst>
          </p:cNvPr>
          <p:cNvSpPr>
            <a:spLocks noGrp="1"/>
          </p:cNvSpPr>
          <p:nvPr>
            <p:ph type="title"/>
          </p:nvPr>
        </p:nvSpPr>
        <p:spPr>
          <a:xfrm>
            <a:off x="630936" y="639520"/>
            <a:ext cx="3429000" cy="1719072"/>
          </a:xfrm>
        </p:spPr>
        <p:txBody>
          <a:bodyPr anchor="b">
            <a:normAutofit/>
          </a:bodyPr>
          <a:lstStyle/>
          <a:p>
            <a:r>
              <a:rPr lang="en-IN" sz="5400" dirty="0">
                <a:effectLst/>
                <a:latin typeface="Algerian" panose="04020705040A02060702" pitchFamily="82" charset="0"/>
                <a:ea typeface="Calibri" panose="020F0502020204030204" pitchFamily="34" charset="0"/>
                <a:cs typeface="Times New Roman" panose="02020603050405020304" pitchFamily="18" charset="0"/>
              </a:rPr>
              <a:t>Heat Maps</a:t>
            </a:r>
            <a:endParaRPr lang="en-US" sz="5400" dirty="0">
              <a:latin typeface="Algerian" panose="04020705040A02060702" pitchFamily="82" charset="0"/>
            </a:endParaRPr>
          </a:p>
        </p:txBody>
      </p:sp>
      <p:sp>
        <p:nvSpPr>
          <p:cNvPr id="40"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DDB9E33-D0A0-4710-B650-DA95263401D6}"/>
              </a:ext>
            </a:extLst>
          </p:cNvPr>
          <p:cNvSpPr>
            <a:spLocks noGrp="1"/>
          </p:cNvSpPr>
          <p:nvPr>
            <p:ph idx="1"/>
          </p:nvPr>
        </p:nvSpPr>
        <p:spPr>
          <a:xfrm>
            <a:off x="630936" y="2807208"/>
            <a:ext cx="3429000" cy="3410712"/>
          </a:xfrm>
        </p:spPr>
        <p:txBody>
          <a:bodyPr anchor="t">
            <a:normAutofit/>
          </a:bodyPr>
          <a:lstStyle/>
          <a:p>
            <a:pPr marL="0" indent="0">
              <a:buNone/>
            </a:pPr>
            <a:r>
              <a:rPr lang="en-IN" sz="1700" dirty="0">
                <a:effectLst/>
                <a:latin typeface="Agency FB" panose="020B0503020202020204" pitchFamily="34" charset="0"/>
                <a:ea typeface="Calibri" panose="020F0502020204030204" pitchFamily="34" charset="0"/>
                <a:cs typeface="Times New Roman" panose="02020603050405020304" pitchFamily="18" charset="0"/>
              </a:rPr>
              <a:t>Heat Maps is a type of plot which is necessary when we need to find the dependent variables. One of the best way to find the relationship between the features can be done using heat maps. In the below heat map we know that the price feature depends mainly on the Engine Size, Horsepower, and Cylinders.</a:t>
            </a:r>
          </a:p>
          <a:p>
            <a:pPr marL="0" indent="0">
              <a:buNone/>
            </a:pPr>
            <a:r>
              <a:rPr lang="en-IN" sz="1700" dirty="0" err="1">
                <a:effectLst/>
                <a:latin typeface="Aharoni" panose="02010803020104030203" pitchFamily="2" charset="-79"/>
                <a:ea typeface="Calibri" panose="020F0502020204030204" pitchFamily="34" charset="0"/>
                <a:cs typeface="Aharoni" panose="02010803020104030203" pitchFamily="2" charset="-79"/>
              </a:rPr>
              <a:t>plt.figure</a:t>
            </a:r>
            <a:r>
              <a:rPr lang="en-IN" sz="1700" dirty="0">
                <a:effectLst/>
                <a:latin typeface="Aharoni" panose="02010803020104030203" pitchFamily="2" charset="-79"/>
                <a:ea typeface="Calibri" panose="020F0502020204030204" pitchFamily="34" charset="0"/>
                <a:cs typeface="Aharoni" panose="02010803020104030203" pitchFamily="2" charset="-79"/>
              </a:rPr>
              <a:t>(</a:t>
            </a:r>
            <a:r>
              <a:rPr lang="en-IN" sz="1700" dirty="0" err="1">
                <a:effectLst/>
                <a:latin typeface="Aharoni" panose="02010803020104030203" pitchFamily="2" charset="-79"/>
                <a:ea typeface="Calibri" panose="020F0502020204030204" pitchFamily="34" charset="0"/>
                <a:cs typeface="Aharoni" panose="02010803020104030203" pitchFamily="2" charset="-79"/>
              </a:rPr>
              <a:t>figsize</a:t>
            </a:r>
            <a:r>
              <a:rPr lang="en-IN" sz="1700" dirty="0">
                <a:effectLst/>
                <a:latin typeface="Aharoni" panose="02010803020104030203" pitchFamily="2" charset="-79"/>
                <a:ea typeface="Calibri" panose="020F0502020204030204" pitchFamily="34" charset="0"/>
                <a:cs typeface="Aharoni" panose="02010803020104030203" pitchFamily="2" charset="-79"/>
              </a:rPr>
              <a:t>=(10,5))</a:t>
            </a:r>
            <a:endParaRPr lang="en-US" sz="1700" dirty="0">
              <a:effectLst/>
              <a:latin typeface="Aharoni" panose="02010803020104030203" pitchFamily="2" charset="-79"/>
              <a:ea typeface="Calibri" panose="020F0502020204030204" pitchFamily="34" charset="0"/>
              <a:cs typeface="Aharoni" panose="02010803020104030203" pitchFamily="2" charset="-79"/>
            </a:endParaRPr>
          </a:p>
          <a:p>
            <a:pPr marL="0" indent="0">
              <a:buNone/>
            </a:pPr>
            <a:r>
              <a:rPr lang="en-IN" sz="1700" dirty="0">
                <a:effectLst/>
                <a:latin typeface="Aharoni" panose="02010803020104030203" pitchFamily="2" charset="-79"/>
                <a:ea typeface="Calibri" panose="020F0502020204030204" pitchFamily="34" charset="0"/>
                <a:cs typeface="Aharoni" panose="02010803020104030203" pitchFamily="2" charset="-79"/>
              </a:rPr>
              <a:t>c= </a:t>
            </a:r>
            <a:r>
              <a:rPr lang="en-IN" sz="1700" dirty="0" err="1">
                <a:effectLst/>
                <a:latin typeface="Aharoni" panose="02010803020104030203" pitchFamily="2" charset="-79"/>
                <a:ea typeface="Calibri" panose="020F0502020204030204" pitchFamily="34" charset="0"/>
                <a:cs typeface="Aharoni" panose="02010803020104030203" pitchFamily="2" charset="-79"/>
              </a:rPr>
              <a:t>df.corr</a:t>
            </a:r>
            <a:r>
              <a:rPr lang="en-IN" sz="1700" dirty="0">
                <a:effectLst/>
                <a:latin typeface="Aharoni" panose="02010803020104030203" pitchFamily="2" charset="-79"/>
                <a:ea typeface="Calibri" panose="020F0502020204030204" pitchFamily="34" charset="0"/>
                <a:cs typeface="Aharoni" panose="02010803020104030203" pitchFamily="2" charset="-79"/>
              </a:rPr>
              <a:t>()</a:t>
            </a:r>
            <a:endParaRPr lang="en-US" sz="1700" dirty="0">
              <a:latin typeface="Aharoni" panose="02010803020104030203" pitchFamily="2" charset="-79"/>
              <a:ea typeface="Calibri" panose="020F0502020204030204" pitchFamily="34" charset="0"/>
              <a:cs typeface="Aharoni" panose="02010803020104030203" pitchFamily="2" charset="-79"/>
            </a:endParaRPr>
          </a:p>
          <a:p>
            <a:pPr marL="0" indent="0">
              <a:buNone/>
            </a:pPr>
            <a:r>
              <a:rPr lang="en-IN" sz="1700" dirty="0" err="1">
                <a:effectLst/>
                <a:latin typeface="Aharoni" panose="02010803020104030203" pitchFamily="2" charset="-79"/>
                <a:ea typeface="Calibri" panose="020F0502020204030204" pitchFamily="34" charset="0"/>
                <a:cs typeface="Aharoni" panose="02010803020104030203" pitchFamily="2" charset="-79"/>
              </a:rPr>
              <a:t>sns.heatmap</a:t>
            </a:r>
            <a:r>
              <a:rPr lang="en-IN" sz="1700" dirty="0">
                <a:effectLst/>
                <a:latin typeface="Aharoni" panose="02010803020104030203" pitchFamily="2" charset="-79"/>
                <a:ea typeface="Calibri" panose="020F0502020204030204" pitchFamily="34" charset="0"/>
                <a:cs typeface="Aharoni" panose="02010803020104030203" pitchFamily="2" charset="-79"/>
              </a:rPr>
              <a:t>(</a:t>
            </a:r>
            <a:r>
              <a:rPr lang="en-IN" sz="1700" dirty="0" err="1">
                <a:effectLst/>
                <a:latin typeface="Aharoni" panose="02010803020104030203" pitchFamily="2" charset="-79"/>
                <a:ea typeface="Calibri" panose="020F0502020204030204" pitchFamily="34" charset="0"/>
                <a:cs typeface="Aharoni" panose="02010803020104030203" pitchFamily="2" charset="-79"/>
              </a:rPr>
              <a:t>c,cmap</a:t>
            </a:r>
            <a:r>
              <a:rPr lang="en-IN" sz="1700" dirty="0">
                <a:effectLst/>
                <a:latin typeface="Aharoni" panose="02010803020104030203" pitchFamily="2" charset="-79"/>
                <a:ea typeface="Calibri" panose="020F0502020204030204" pitchFamily="34" charset="0"/>
                <a:cs typeface="Aharoni" panose="02010803020104030203" pitchFamily="2" charset="-79"/>
              </a:rPr>
              <a:t>="</a:t>
            </a:r>
            <a:r>
              <a:rPr lang="en-IN" sz="1700" dirty="0" err="1">
                <a:effectLst/>
                <a:latin typeface="Aharoni" panose="02010803020104030203" pitchFamily="2" charset="-79"/>
                <a:ea typeface="Calibri" panose="020F0502020204030204" pitchFamily="34" charset="0"/>
                <a:cs typeface="Aharoni" panose="02010803020104030203" pitchFamily="2" charset="-79"/>
              </a:rPr>
              <a:t>BrBG</a:t>
            </a:r>
            <a:r>
              <a:rPr lang="en-IN" sz="1700" dirty="0">
                <a:effectLst/>
                <a:latin typeface="Aharoni" panose="02010803020104030203" pitchFamily="2" charset="-79"/>
                <a:ea typeface="Calibri" panose="020F0502020204030204" pitchFamily="34" charset="0"/>
                <a:cs typeface="Aharoni" panose="02010803020104030203" pitchFamily="2" charset="-79"/>
              </a:rPr>
              <a:t>",</a:t>
            </a:r>
            <a:r>
              <a:rPr lang="en-IN" sz="1700" dirty="0" err="1">
                <a:effectLst/>
                <a:latin typeface="Aharoni" panose="02010803020104030203" pitchFamily="2" charset="-79"/>
                <a:ea typeface="Calibri" panose="020F0502020204030204" pitchFamily="34" charset="0"/>
                <a:cs typeface="Aharoni" panose="02010803020104030203" pitchFamily="2" charset="-79"/>
              </a:rPr>
              <a:t>annot</a:t>
            </a:r>
            <a:r>
              <a:rPr lang="en-IN" sz="1700" dirty="0">
                <a:effectLst/>
                <a:latin typeface="Aharoni" panose="02010803020104030203" pitchFamily="2" charset="-79"/>
                <a:ea typeface="Calibri" panose="020F0502020204030204" pitchFamily="34" charset="0"/>
                <a:cs typeface="Aharoni" panose="02010803020104030203" pitchFamily="2" charset="-79"/>
              </a:rPr>
              <a:t>=True)</a:t>
            </a:r>
            <a:endParaRPr lang="en-US" sz="1700" dirty="0">
              <a:effectLst/>
              <a:latin typeface="Aharoni" panose="02010803020104030203" pitchFamily="2" charset="-79"/>
              <a:ea typeface="Calibri" panose="020F0502020204030204" pitchFamily="34" charset="0"/>
              <a:cs typeface="Aharoni" panose="02010803020104030203" pitchFamily="2" charset="-79"/>
            </a:endParaRPr>
          </a:p>
          <a:p>
            <a:pPr marL="0" indent="0">
              <a:buNone/>
            </a:pPr>
            <a:endParaRPr lang="en-IN" sz="1700" dirty="0">
              <a:latin typeface="Calibri" panose="020F0502020204030204" pitchFamily="34" charset="0"/>
              <a:cs typeface="Times New Roman" panose="02020603050405020304" pitchFamily="18" charset="0"/>
            </a:endParaRPr>
          </a:p>
        </p:txBody>
      </p:sp>
      <p:pic>
        <p:nvPicPr>
          <p:cNvPr id="4" name="Picture 3" descr="C:\Users\user\AppData\Local\Microsoft\Windows\INetCache\Content.MSO\BC91F440.tmp">
            <a:extLst>
              <a:ext uri="{FF2B5EF4-FFF2-40B4-BE49-F238E27FC236}">
                <a16:creationId xmlns:a16="http://schemas.microsoft.com/office/drawing/2014/main" id="{5DAB5BB2-7728-4549-9480-1F38CC67EEF1}"/>
              </a:ext>
            </a:extLst>
          </p:cNvPr>
          <p:cNvPicPr/>
          <p:nvPr/>
        </p:nvPicPr>
        <p:blipFill rotWithShape="1">
          <a:blip r:embed="rId2">
            <a:extLst>
              <a:ext uri="{28A0092B-C50C-407E-A947-70E740481C1C}">
                <a14:useLocalDpi xmlns:a14="http://schemas.microsoft.com/office/drawing/2010/main" val="0"/>
              </a:ext>
            </a:extLst>
          </a:blip>
          <a:srcRect l="5891" r="776"/>
          <a:stretch/>
        </p:blipFill>
        <p:spPr bwMode="auto">
          <a:xfrm>
            <a:off x="4654296" y="1487322"/>
            <a:ext cx="6903720" cy="3883356"/>
          </a:xfrm>
          <a:prstGeom prst="rect">
            <a:avLst/>
          </a:prstGeom>
          <a:noFill/>
        </p:spPr>
      </p:pic>
    </p:spTree>
    <p:extLst>
      <p:ext uri="{BB962C8B-B14F-4D97-AF65-F5344CB8AC3E}">
        <p14:creationId xmlns:p14="http://schemas.microsoft.com/office/powerpoint/2010/main" val="339847349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000"/>
                                        <p:tgtEl>
                                          <p:spTgt spid="2"/>
                                        </p:tgtEl>
                                      </p:cBhvr>
                                    </p:animEffect>
                                    <p:anim calcmode="lin" valueType="num">
                                      <p:cBhvr>
                                        <p:cTn id="26" dur="1000" fill="hold"/>
                                        <p:tgtEl>
                                          <p:spTgt spid="2"/>
                                        </p:tgtEl>
                                        <p:attrNameLst>
                                          <p:attrName>ppt_x</p:attrName>
                                        </p:attrNameLst>
                                      </p:cBhvr>
                                      <p:tavLst>
                                        <p:tav tm="0">
                                          <p:val>
                                            <p:strVal val="#ppt_x"/>
                                          </p:val>
                                        </p:tav>
                                        <p:tav tm="100000">
                                          <p:val>
                                            <p:strVal val="#ppt_x"/>
                                          </p:val>
                                        </p:tav>
                                      </p:tavLst>
                                    </p:anim>
                                    <p:anim calcmode="lin" valueType="num">
                                      <p:cBhvr>
                                        <p:cTn id="2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fade">
                                      <p:cBhvr>
                                        <p:cTn id="32" dur="1000"/>
                                        <p:tgtEl>
                                          <p:spTgt spid="3">
                                            <p:txEl>
                                              <p:pRg st="0" end="0"/>
                                            </p:txEl>
                                          </p:spTgt>
                                        </p:tgtEl>
                                      </p:cBhvr>
                                    </p:animEffect>
                                    <p:anim calcmode="lin" valueType="num">
                                      <p:cBhvr>
                                        <p:cTn id="3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1" end="1"/>
                                            </p:txEl>
                                          </p:spTgt>
                                        </p:tgtEl>
                                        <p:attrNameLst>
                                          <p:attrName>style.visibility</p:attrName>
                                        </p:attrNameLst>
                                      </p:cBhvr>
                                      <p:to>
                                        <p:strVal val="visible"/>
                                      </p:to>
                                    </p:set>
                                    <p:animEffect transition="in" filter="fade">
                                      <p:cBhvr>
                                        <p:cTn id="39" dur="1000"/>
                                        <p:tgtEl>
                                          <p:spTgt spid="3">
                                            <p:txEl>
                                              <p:pRg st="1" end="1"/>
                                            </p:txEl>
                                          </p:spTgt>
                                        </p:tgtEl>
                                      </p:cBhvr>
                                    </p:animEffect>
                                    <p:anim calcmode="lin" valueType="num">
                                      <p:cBhvr>
                                        <p:cTn id="4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2" end="2"/>
                                            </p:txEl>
                                          </p:spTgt>
                                        </p:tgtEl>
                                        <p:attrNameLst>
                                          <p:attrName>style.visibility</p:attrName>
                                        </p:attrNameLst>
                                      </p:cBhvr>
                                      <p:to>
                                        <p:strVal val="visible"/>
                                      </p:to>
                                    </p:set>
                                    <p:animEffect transition="in" filter="fade">
                                      <p:cBhvr>
                                        <p:cTn id="46" dur="1000"/>
                                        <p:tgtEl>
                                          <p:spTgt spid="3">
                                            <p:txEl>
                                              <p:pRg st="2" end="2"/>
                                            </p:txEl>
                                          </p:spTgt>
                                        </p:tgtEl>
                                      </p:cBhvr>
                                    </p:animEffect>
                                    <p:anim calcmode="lin" valueType="num">
                                      <p:cBhvr>
                                        <p:cTn id="4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
                                            <p:txEl>
                                              <p:pRg st="3" end="3"/>
                                            </p:txEl>
                                          </p:spTgt>
                                        </p:tgtEl>
                                        <p:attrNameLst>
                                          <p:attrName>style.visibility</p:attrName>
                                        </p:attrNameLst>
                                      </p:cBhvr>
                                      <p:to>
                                        <p:strVal val="visible"/>
                                      </p:to>
                                    </p:set>
                                    <p:animEffect transition="in" filter="fade">
                                      <p:cBhvr>
                                        <p:cTn id="53" dur="1000"/>
                                        <p:tgtEl>
                                          <p:spTgt spid="3">
                                            <p:txEl>
                                              <p:pRg st="3" end="3"/>
                                            </p:txEl>
                                          </p:spTgt>
                                        </p:tgtEl>
                                      </p:cBhvr>
                                    </p:animEffect>
                                    <p:anim calcmode="lin" valueType="num">
                                      <p:cBhvr>
                                        <p:cTn id="5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E608D5-E423-41E1-9DC3-1F997BE5BF2D}"/>
              </a:ext>
            </a:extLst>
          </p:cNvPr>
          <p:cNvSpPr>
            <a:spLocks noGrp="1"/>
          </p:cNvSpPr>
          <p:nvPr>
            <p:ph type="title"/>
          </p:nvPr>
        </p:nvSpPr>
        <p:spPr>
          <a:xfrm>
            <a:off x="572493" y="238539"/>
            <a:ext cx="11018520" cy="1434415"/>
          </a:xfrm>
        </p:spPr>
        <p:txBody>
          <a:bodyPr anchor="b">
            <a:normAutofit/>
          </a:bodyPr>
          <a:lstStyle/>
          <a:p>
            <a:r>
              <a:rPr lang="en-IN" sz="5400" dirty="0">
                <a:effectLst/>
                <a:latin typeface="Algerian" panose="04020705040A02060702" pitchFamily="82" charset="0"/>
                <a:ea typeface="Calibri" panose="020F0502020204030204" pitchFamily="34" charset="0"/>
                <a:cs typeface="Times New Roman" panose="02020603050405020304" pitchFamily="18" charset="0"/>
              </a:rPr>
              <a:t>Scatterplot</a:t>
            </a:r>
            <a:endParaRPr lang="en-US" sz="5400" dirty="0">
              <a:latin typeface="Algerian" panose="04020705040A02060702" pitchFamily="82" charset="0"/>
            </a:endParaRPr>
          </a:p>
        </p:txBody>
      </p:sp>
      <p:sp>
        <p:nvSpPr>
          <p:cNvPr id="18"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0656ABB-C11A-4D36-9B21-A770F8BCC450}"/>
              </a:ext>
            </a:extLst>
          </p:cNvPr>
          <p:cNvSpPr>
            <a:spLocks noGrp="1"/>
          </p:cNvSpPr>
          <p:nvPr>
            <p:ph idx="1"/>
          </p:nvPr>
        </p:nvSpPr>
        <p:spPr>
          <a:xfrm>
            <a:off x="572493" y="2071316"/>
            <a:ext cx="6713552" cy="4119172"/>
          </a:xfrm>
        </p:spPr>
        <p:txBody>
          <a:bodyPr anchor="t">
            <a:normAutofit/>
          </a:bodyPr>
          <a:lstStyle/>
          <a:p>
            <a:pPr marL="0" indent="0">
              <a:buNone/>
            </a:pPr>
            <a:r>
              <a:rPr lang="en-IN" sz="2200" dirty="0">
                <a:effectLst/>
                <a:latin typeface="Agency FB" panose="020B0503020202020204" pitchFamily="34" charset="0"/>
                <a:ea typeface="Calibri" panose="020F0502020204030204" pitchFamily="34" charset="0"/>
                <a:cs typeface="Times New Roman" panose="02020603050405020304" pitchFamily="18" charset="0"/>
              </a:rPr>
              <a:t>We generally use scatter plots to find the correlation between two variables. Here the scatter plots are plotted between Horsepower and Price and we can see the plot below. With the plot given below, we can easily draw a trend line. These features provide a good scattering of points.</a:t>
            </a:r>
          </a:p>
          <a:p>
            <a:pPr marL="0" indent="0">
              <a:buNone/>
            </a:pPr>
            <a:r>
              <a:rPr lang="en-IN" sz="2200" dirty="0">
                <a:effectLst/>
                <a:latin typeface="Aharoni" panose="02010803020104030203" pitchFamily="2" charset="-79"/>
                <a:ea typeface="Calibri" panose="020F0502020204030204" pitchFamily="34" charset="0"/>
                <a:cs typeface="Aharoni" panose="02010803020104030203" pitchFamily="2" charset="-79"/>
              </a:rPr>
              <a:t>fig, </a:t>
            </a:r>
            <a:r>
              <a:rPr lang="en-IN" sz="2200" dirty="0" err="1">
                <a:effectLst/>
                <a:latin typeface="Aharoni" panose="02010803020104030203" pitchFamily="2" charset="-79"/>
                <a:ea typeface="Calibri" panose="020F0502020204030204" pitchFamily="34" charset="0"/>
                <a:cs typeface="Aharoni" panose="02010803020104030203" pitchFamily="2" charset="-79"/>
              </a:rPr>
              <a:t>ax</a:t>
            </a:r>
            <a:r>
              <a:rPr lang="en-IN" sz="2200" dirty="0">
                <a:effectLst/>
                <a:latin typeface="Aharoni" panose="02010803020104030203" pitchFamily="2" charset="-79"/>
                <a:ea typeface="Calibri" panose="020F0502020204030204" pitchFamily="34" charset="0"/>
                <a:cs typeface="Aharoni" panose="02010803020104030203" pitchFamily="2" charset="-79"/>
              </a:rPr>
              <a:t> = </a:t>
            </a:r>
            <a:r>
              <a:rPr lang="en-IN" sz="2200" dirty="0" err="1">
                <a:effectLst/>
                <a:latin typeface="Aharoni" panose="02010803020104030203" pitchFamily="2" charset="-79"/>
                <a:ea typeface="Calibri" panose="020F0502020204030204" pitchFamily="34" charset="0"/>
                <a:cs typeface="Aharoni" panose="02010803020104030203" pitchFamily="2" charset="-79"/>
              </a:rPr>
              <a:t>plt.subplots</a:t>
            </a:r>
            <a:r>
              <a:rPr lang="en-IN" sz="2200" dirty="0">
                <a:effectLst/>
                <a:latin typeface="Aharoni" panose="02010803020104030203" pitchFamily="2" charset="-79"/>
                <a:ea typeface="Calibri" panose="020F0502020204030204" pitchFamily="34" charset="0"/>
                <a:cs typeface="Aharoni" panose="02010803020104030203" pitchFamily="2" charset="-79"/>
              </a:rPr>
              <a:t>(</a:t>
            </a:r>
            <a:r>
              <a:rPr lang="en-IN" sz="2200" dirty="0" err="1">
                <a:effectLst/>
                <a:latin typeface="Aharoni" panose="02010803020104030203" pitchFamily="2" charset="-79"/>
                <a:ea typeface="Calibri" panose="020F0502020204030204" pitchFamily="34" charset="0"/>
                <a:cs typeface="Aharoni" panose="02010803020104030203" pitchFamily="2" charset="-79"/>
              </a:rPr>
              <a:t>figsize</a:t>
            </a:r>
            <a:r>
              <a:rPr lang="en-IN" sz="2200" dirty="0">
                <a:effectLst/>
                <a:latin typeface="Aharoni" panose="02010803020104030203" pitchFamily="2" charset="-79"/>
                <a:ea typeface="Calibri" panose="020F0502020204030204" pitchFamily="34" charset="0"/>
                <a:cs typeface="Aharoni" panose="02010803020104030203" pitchFamily="2" charset="-79"/>
              </a:rPr>
              <a:t>=(10,6))</a:t>
            </a:r>
            <a:endParaRPr lang="en-US" sz="2200" dirty="0">
              <a:effectLst/>
              <a:latin typeface="Aharoni" panose="02010803020104030203" pitchFamily="2" charset="-79"/>
              <a:ea typeface="Calibri" panose="020F0502020204030204" pitchFamily="34" charset="0"/>
              <a:cs typeface="Aharoni" panose="02010803020104030203" pitchFamily="2" charset="-79"/>
            </a:endParaRPr>
          </a:p>
          <a:p>
            <a:pPr marL="0" indent="0">
              <a:buNone/>
            </a:pPr>
            <a:r>
              <a:rPr lang="en-IN" sz="2200" dirty="0" err="1">
                <a:effectLst/>
                <a:latin typeface="Aharoni" panose="02010803020104030203" pitchFamily="2" charset="-79"/>
                <a:ea typeface="Calibri" panose="020F0502020204030204" pitchFamily="34" charset="0"/>
                <a:cs typeface="Aharoni" panose="02010803020104030203" pitchFamily="2" charset="-79"/>
              </a:rPr>
              <a:t>ax.scatter</a:t>
            </a:r>
            <a:r>
              <a:rPr lang="en-IN" sz="2200" dirty="0">
                <a:effectLst/>
                <a:latin typeface="Aharoni" panose="02010803020104030203" pitchFamily="2" charset="-79"/>
                <a:ea typeface="Calibri" panose="020F0502020204030204" pitchFamily="34" charset="0"/>
                <a:cs typeface="Aharoni" panose="02010803020104030203" pitchFamily="2" charset="-79"/>
              </a:rPr>
              <a:t>(df['HP'], df['Price’])</a:t>
            </a:r>
            <a:endParaRPr lang="en-US" sz="2200" dirty="0">
              <a:latin typeface="Aharoni" panose="02010803020104030203" pitchFamily="2" charset="-79"/>
              <a:ea typeface="Calibri" panose="020F0502020204030204" pitchFamily="34" charset="0"/>
              <a:cs typeface="Aharoni" panose="02010803020104030203" pitchFamily="2" charset="-79"/>
            </a:endParaRPr>
          </a:p>
          <a:p>
            <a:pPr marL="0" indent="0">
              <a:buNone/>
            </a:pPr>
            <a:r>
              <a:rPr lang="en-IN" sz="2200" dirty="0" err="1">
                <a:effectLst/>
                <a:latin typeface="Aharoni" panose="02010803020104030203" pitchFamily="2" charset="-79"/>
                <a:ea typeface="Calibri" panose="020F0502020204030204" pitchFamily="34" charset="0"/>
                <a:cs typeface="Aharoni" panose="02010803020104030203" pitchFamily="2" charset="-79"/>
              </a:rPr>
              <a:t>ax.set_xlabel</a:t>
            </a:r>
            <a:r>
              <a:rPr lang="en-IN" sz="2200" dirty="0">
                <a:effectLst/>
                <a:latin typeface="Aharoni" panose="02010803020104030203" pitchFamily="2" charset="-79"/>
                <a:ea typeface="Calibri" panose="020F0502020204030204" pitchFamily="34" charset="0"/>
                <a:cs typeface="Aharoni" panose="02010803020104030203" pitchFamily="2" charset="-79"/>
              </a:rPr>
              <a:t>('HP’)</a:t>
            </a:r>
            <a:endParaRPr lang="en-US" sz="2200" dirty="0">
              <a:effectLst/>
              <a:latin typeface="Aharoni" panose="02010803020104030203" pitchFamily="2" charset="-79"/>
              <a:ea typeface="Calibri" panose="020F0502020204030204" pitchFamily="34" charset="0"/>
              <a:cs typeface="Aharoni" panose="02010803020104030203" pitchFamily="2" charset="-79"/>
            </a:endParaRPr>
          </a:p>
          <a:p>
            <a:pPr marL="0" indent="0">
              <a:buNone/>
            </a:pPr>
            <a:r>
              <a:rPr lang="en-IN" sz="2200" dirty="0" err="1">
                <a:effectLst/>
                <a:latin typeface="Aharoni" panose="02010803020104030203" pitchFamily="2" charset="-79"/>
                <a:ea typeface="Calibri" panose="020F0502020204030204" pitchFamily="34" charset="0"/>
                <a:cs typeface="Aharoni" panose="02010803020104030203" pitchFamily="2" charset="-79"/>
              </a:rPr>
              <a:t>ax.set_ylabel</a:t>
            </a:r>
            <a:r>
              <a:rPr lang="en-IN" sz="2200" dirty="0">
                <a:effectLst/>
                <a:latin typeface="Aharoni" panose="02010803020104030203" pitchFamily="2" charset="-79"/>
                <a:ea typeface="Calibri" panose="020F0502020204030204" pitchFamily="34" charset="0"/>
                <a:cs typeface="Aharoni" panose="02010803020104030203" pitchFamily="2" charset="-79"/>
              </a:rPr>
              <a:t>('Price’)</a:t>
            </a:r>
            <a:endParaRPr lang="en-US" sz="2200" dirty="0">
              <a:latin typeface="Aharoni" panose="02010803020104030203" pitchFamily="2" charset="-79"/>
              <a:ea typeface="Calibri" panose="020F0502020204030204" pitchFamily="34" charset="0"/>
              <a:cs typeface="Aharoni" panose="02010803020104030203" pitchFamily="2" charset="-79"/>
            </a:endParaRPr>
          </a:p>
          <a:p>
            <a:pPr marL="0" indent="0">
              <a:buNone/>
            </a:pPr>
            <a:r>
              <a:rPr lang="en-IN" sz="2200" dirty="0" err="1">
                <a:effectLst/>
                <a:latin typeface="Aharoni" panose="02010803020104030203" pitchFamily="2" charset="-79"/>
                <a:ea typeface="Calibri" panose="020F0502020204030204" pitchFamily="34" charset="0"/>
                <a:cs typeface="Aharoni" panose="02010803020104030203" pitchFamily="2" charset="-79"/>
              </a:rPr>
              <a:t>plt.show</a:t>
            </a:r>
            <a:r>
              <a:rPr lang="en-IN" sz="2200" dirty="0">
                <a:effectLst/>
                <a:latin typeface="Aharoni" panose="02010803020104030203" pitchFamily="2" charset="-79"/>
                <a:ea typeface="Calibri" panose="020F0502020204030204" pitchFamily="34" charset="0"/>
                <a:cs typeface="Aharoni" panose="02010803020104030203" pitchFamily="2" charset="-79"/>
              </a:rPr>
              <a:t>()</a:t>
            </a:r>
            <a:endParaRPr lang="en-IN" sz="2200" dirty="0">
              <a:latin typeface="Aharoni" panose="02010803020104030203" pitchFamily="2" charset="-79"/>
              <a:cs typeface="Aharoni" panose="02010803020104030203" pitchFamily="2" charset="-79"/>
            </a:endParaRPr>
          </a:p>
        </p:txBody>
      </p:sp>
      <p:pic>
        <p:nvPicPr>
          <p:cNvPr id="4" name="Picture 3" descr="C:\Users\user\AppData\Local\Microsoft\Windows\INetCache\Content.MSO\69A0942F.tmp">
            <a:extLst>
              <a:ext uri="{FF2B5EF4-FFF2-40B4-BE49-F238E27FC236}">
                <a16:creationId xmlns:a16="http://schemas.microsoft.com/office/drawing/2014/main" id="{C899CE52-50E6-4C27-BB21-FCA9B9FEADB2}"/>
              </a:ext>
            </a:extLst>
          </p:cNvPr>
          <p:cNvPicPr/>
          <p:nvPr/>
        </p:nvPicPr>
        <p:blipFill rotWithShape="1">
          <a:blip r:embed="rId2">
            <a:extLst>
              <a:ext uri="{28A0092B-C50C-407E-A947-70E740481C1C}">
                <a14:useLocalDpi xmlns:a14="http://schemas.microsoft.com/office/drawing/2010/main" val="0"/>
              </a:ext>
            </a:extLst>
          </a:blip>
          <a:srcRect l="15119" r="24271"/>
          <a:stretch/>
        </p:blipFill>
        <p:spPr bwMode="auto">
          <a:xfrm>
            <a:off x="7675658" y="2093976"/>
            <a:ext cx="3941064" cy="4096512"/>
          </a:xfrm>
          <a:prstGeom prst="rect">
            <a:avLst/>
          </a:prstGeom>
          <a:noFill/>
        </p:spPr>
      </p:pic>
    </p:spTree>
    <p:extLst>
      <p:ext uri="{BB962C8B-B14F-4D97-AF65-F5344CB8AC3E}">
        <p14:creationId xmlns:p14="http://schemas.microsoft.com/office/powerpoint/2010/main" val="14931116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000"/>
                                        <p:tgtEl>
                                          <p:spTgt spid="2"/>
                                        </p:tgtEl>
                                      </p:cBhvr>
                                    </p:animEffect>
                                    <p:anim calcmode="lin" valueType="num">
                                      <p:cBhvr>
                                        <p:cTn id="26" dur="1000" fill="hold"/>
                                        <p:tgtEl>
                                          <p:spTgt spid="2"/>
                                        </p:tgtEl>
                                        <p:attrNameLst>
                                          <p:attrName>ppt_x</p:attrName>
                                        </p:attrNameLst>
                                      </p:cBhvr>
                                      <p:tavLst>
                                        <p:tav tm="0">
                                          <p:val>
                                            <p:strVal val="#ppt_x"/>
                                          </p:val>
                                        </p:tav>
                                        <p:tav tm="100000">
                                          <p:val>
                                            <p:strVal val="#ppt_x"/>
                                          </p:val>
                                        </p:tav>
                                      </p:tavLst>
                                    </p:anim>
                                    <p:anim calcmode="lin" valueType="num">
                                      <p:cBhvr>
                                        <p:cTn id="2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fade">
                                      <p:cBhvr>
                                        <p:cTn id="32" dur="1000"/>
                                        <p:tgtEl>
                                          <p:spTgt spid="3">
                                            <p:txEl>
                                              <p:pRg st="0" end="0"/>
                                            </p:txEl>
                                          </p:spTgt>
                                        </p:tgtEl>
                                      </p:cBhvr>
                                    </p:animEffect>
                                    <p:anim calcmode="lin" valueType="num">
                                      <p:cBhvr>
                                        <p:cTn id="3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1" end="1"/>
                                            </p:txEl>
                                          </p:spTgt>
                                        </p:tgtEl>
                                        <p:attrNameLst>
                                          <p:attrName>style.visibility</p:attrName>
                                        </p:attrNameLst>
                                      </p:cBhvr>
                                      <p:to>
                                        <p:strVal val="visible"/>
                                      </p:to>
                                    </p:set>
                                    <p:animEffect transition="in" filter="fade">
                                      <p:cBhvr>
                                        <p:cTn id="39" dur="1000"/>
                                        <p:tgtEl>
                                          <p:spTgt spid="3">
                                            <p:txEl>
                                              <p:pRg st="1" end="1"/>
                                            </p:txEl>
                                          </p:spTgt>
                                        </p:tgtEl>
                                      </p:cBhvr>
                                    </p:animEffect>
                                    <p:anim calcmode="lin" valueType="num">
                                      <p:cBhvr>
                                        <p:cTn id="4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2" end="2"/>
                                            </p:txEl>
                                          </p:spTgt>
                                        </p:tgtEl>
                                        <p:attrNameLst>
                                          <p:attrName>style.visibility</p:attrName>
                                        </p:attrNameLst>
                                      </p:cBhvr>
                                      <p:to>
                                        <p:strVal val="visible"/>
                                      </p:to>
                                    </p:set>
                                    <p:animEffect transition="in" filter="fade">
                                      <p:cBhvr>
                                        <p:cTn id="46" dur="1000"/>
                                        <p:tgtEl>
                                          <p:spTgt spid="3">
                                            <p:txEl>
                                              <p:pRg st="2" end="2"/>
                                            </p:txEl>
                                          </p:spTgt>
                                        </p:tgtEl>
                                      </p:cBhvr>
                                    </p:animEffect>
                                    <p:anim calcmode="lin" valueType="num">
                                      <p:cBhvr>
                                        <p:cTn id="4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
                                            <p:txEl>
                                              <p:pRg st="3" end="3"/>
                                            </p:txEl>
                                          </p:spTgt>
                                        </p:tgtEl>
                                        <p:attrNameLst>
                                          <p:attrName>style.visibility</p:attrName>
                                        </p:attrNameLst>
                                      </p:cBhvr>
                                      <p:to>
                                        <p:strVal val="visible"/>
                                      </p:to>
                                    </p:set>
                                    <p:animEffect transition="in" filter="fade">
                                      <p:cBhvr>
                                        <p:cTn id="53" dur="1000"/>
                                        <p:tgtEl>
                                          <p:spTgt spid="3">
                                            <p:txEl>
                                              <p:pRg st="3" end="3"/>
                                            </p:txEl>
                                          </p:spTgt>
                                        </p:tgtEl>
                                      </p:cBhvr>
                                    </p:animEffect>
                                    <p:anim calcmode="lin" valueType="num">
                                      <p:cBhvr>
                                        <p:cTn id="5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
                                            <p:txEl>
                                              <p:pRg st="4" end="4"/>
                                            </p:txEl>
                                          </p:spTgt>
                                        </p:tgtEl>
                                        <p:attrNameLst>
                                          <p:attrName>style.visibility</p:attrName>
                                        </p:attrNameLst>
                                      </p:cBhvr>
                                      <p:to>
                                        <p:strVal val="visible"/>
                                      </p:to>
                                    </p:set>
                                    <p:animEffect transition="in" filter="fade">
                                      <p:cBhvr>
                                        <p:cTn id="60" dur="1000"/>
                                        <p:tgtEl>
                                          <p:spTgt spid="3">
                                            <p:txEl>
                                              <p:pRg st="4" end="4"/>
                                            </p:txEl>
                                          </p:spTgt>
                                        </p:tgtEl>
                                      </p:cBhvr>
                                    </p:animEffect>
                                    <p:anim calcmode="lin" valueType="num">
                                      <p:cBhvr>
                                        <p:cTn id="6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3">
                                            <p:txEl>
                                              <p:pRg st="5" end="5"/>
                                            </p:txEl>
                                          </p:spTgt>
                                        </p:tgtEl>
                                        <p:attrNameLst>
                                          <p:attrName>style.visibility</p:attrName>
                                        </p:attrNameLst>
                                      </p:cBhvr>
                                      <p:to>
                                        <p:strVal val="visible"/>
                                      </p:to>
                                    </p:set>
                                    <p:animEffect transition="in" filter="fade">
                                      <p:cBhvr>
                                        <p:cTn id="67" dur="1000"/>
                                        <p:tgtEl>
                                          <p:spTgt spid="3">
                                            <p:txEl>
                                              <p:pRg st="5" end="5"/>
                                            </p:txEl>
                                          </p:spTgt>
                                        </p:tgtEl>
                                      </p:cBhvr>
                                    </p:animEffect>
                                    <p:anim calcmode="lin" valueType="num">
                                      <p:cBhvr>
                                        <p:cTn id="6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6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BBEA0A-2961-45FA-932D-45DF7486A83C}"/>
              </a:ext>
            </a:extLst>
          </p:cNvPr>
          <p:cNvSpPr>
            <a:spLocks noGrp="1"/>
          </p:cNvSpPr>
          <p:nvPr>
            <p:ph type="title"/>
          </p:nvPr>
        </p:nvSpPr>
        <p:spPr>
          <a:xfrm>
            <a:off x="686834" y="1153572"/>
            <a:ext cx="3200400" cy="4461163"/>
          </a:xfrm>
        </p:spPr>
        <p:txBody>
          <a:bodyPr>
            <a:normAutofit/>
          </a:bodyPr>
          <a:lstStyle/>
          <a:p>
            <a:r>
              <a:rPr lang="en-US" sz="3700">
                <a:solidFill>
                  <a:srgbClr val="FFFFFF"/>
                </a:solidFill>
                <a:latin typeface="Algerian" panose="04020705040A02060702" pitchFamily="82" charset="0"/>
              </a:rPr>
              <a:t>References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1C38CBA-632E-4862-8304-95FE8E786E73}"/>
              </a:ext>
            </a:extLst>
          </p:cNvPr>
          <p:cNvSpPr>
            <a:spLocks noGrp="1"/>
          </p:cNvSpPr>
          <p:nvPr>
            <p:ph idx="1"/>
          </p:nvPr>
        </p:nvSpPr>
        <p:spPr>
          <a:xfrm>
            <a:off x="4447308" y="591344"/>
            <a:ext cx="6906491" cy="5585619"/>
          </a:xfrm>
        </p:spPr>
        <p:txBody>
          <a:bodyPr anchor="ctr">
            <a:normAutofit/>
          </a:bodyPr>
          <a:lstStyle/>
          <a:p>
            <a:pPr>
              <a:buFont typeface="Wingdings" panose="05000000000000000000" pitchFamily="2" charset="2"/>
              <a:buChar char="Ø"/>
            </a:pPr>
            <a:r>
              <a:rPr lang="en-US" sz="1300">
                <a:latin typeface="Agency FB" panose="020B0503020202020204" pitchFamily="34" charset="0"/>
                <a:hlinkClick r:id="rId2"/>
              </a:rPr>
              <a:t>https://www.aismartz.com/blog/why-eda-is-crucial-for-any-data-science-project/</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3"/>
              </a:rPr>
              <a:t>https://www.ibm.com/cloud/learn/exploratory-data-analysis</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4"/>
              </a:rPr>
              <a:t>https://towardsdatascience.com/exploratory-data-analysis-in-python-c9a77dfa39ce</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5"/>
              </a:rPr>
              <a:t>https://www.datacamp.com/community/tutorials/kaggle-machine-learning-eda</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6"/>
              </a:rPr>
              <a:t>https://towardsdatascience.com/exploratory-data-analysis-8fc1cb20fd15</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7"/>
              </a:rPr>
              <a:t>https://www.analyticsvidhya.com/blog/2021/04/rapid-fire-eda-process-using-python-for-ml-implementation/</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8"/>
              </a:rPr>
              <a:t>https://slideplayer.com/slide/12349351/</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9"/>
              </a:rPr>
              <a:t>https://www.slideshare.net/DavisDavid2/exploratory-data-analysis-with-python</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10"/>
              </a:rPr>
              <a:t>https://www.powershow.com/viewht/d124b-ZDc1Z/Exploratory_Data_Analysis_powerpoint_ppt_presentation</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11"/>
              </a:rPr>
              <a:t>https://www.coursehero.com/file/49991031/EXPLORATORY-DATA-ANALYSISppt/</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12"/>
              </a:rPr>
              <a:t>https://www.itl.nist.gov/div898/handbook/eda/section1/eda14.htm</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13"/>
              </a:rPr>
              <a:t>https://www.analyticsvidhya.com/blog/2021/02/introduction-to-exploratory-data-analysis-eda/</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14"/>
              </a:rPr>
              <a:t>https://www.analyticsvidhya.com/blog/2021/05/exploratory-data-analysis-eda-a-step-by-step-guide/</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14"/>
              </a:rPr>
              <a:t>https://www.analyticsvidhya.com/blog/2021/05/exploratory-data-analysis-eda-a-step-by-step-guide/</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15"/>
              </a:rPr>
              <a:t>https://towardsdatascience.com/exploratory-data-analysis-eda-a-practical-guide-and-template-for-structured-data-abfbf3ee3bd9</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16"/>
              </a:rPr>
              <a:t>https://r4ds.had.co.nz/exploratory-data-analysis.html</a:t>
            </a:r>
            <a:r>
              <a:rPr lang="en-US" sz="1300">
                <a:latin typeface="Agency FB" panose="020B0503020202020204" pitchFamily="34" charset="0"/>
              </a:rPr>
              <a:t> </a:t>
            </a:r>
          </a:p>
          <a:p>
            <a:pPr>
              <a:buFont typeface="Wingdings" panose="05000000000000000000" pitchFamily="2" charset="2"/>
              <a:buChar char="Ø"/>
            </a:pPr>
            <a:r>
              <a:rPr lang="en-US" sz="1300">
                <a:latin typeface="Agency FB" panose="020B0503020202020204" pitchFamily="34" charset="0"/>
                <a:hlinkClick r:id="rId17"/>
              </a:rPr>
              <a:t>https://medium.com/code-heroku/introduction-to-exploratory-data-analysis-eda-c0257f888676</a:t>
            </a:r>
            <a:r>
              <a:rPr lang="en-US" sz="1300">
                <a:latin typeface="Agency FB" panose="020B0503020202020204" pitchFamily="34" charset="0"/>
              </a:rPr>
              <a:t> </a:t>
            </a:r>
          </a:p>
        </p:txBody>
      </p:sp>
    </p:spTree>
    <p:extLst>
      <p:ext uri="{BB962C8B-B14F-4D97-AF65-F5344CB8AC3E}">
        <p14:creationId xmlns:p14="http://schemas.microsoft.com/office/powerpoint/2010/main" val="8421115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4F9BEA3-1FF8-4F7B-8FA5-E0C2D1EE2B62}"/>
              </a:ext>
            </a:extLst>
          </p:cNvPr>
          <p:cNvSpPr>
            <a:spLocks noGrp="1"/>
          </p:cNvSpPr>
          <p:nvPr>
            <p:ph type="title"/>
          </p:nvPr>
        </p:nvSpPr>
        <p:spPr>
          <a:xfrm>
            <a:off x="966952" y="1204108"/>
            <a:ext cx="2669406" cy="1781175"/>
          </a:xfrm>
        </p:spPr>
        <p:txBody>
          <a:bodyPr>
            <a:normAutofit/>
          </a:bodyPr>
          <a:lstStyle/>
          <a:p>
            <a:pPr algn="ctr"/>
            <a:r>
              <a:rPr lang="en-US" sz="2700" dirty="0">
                <a:solidFill>
                  <a:srgbClr val="FFFFFF"/>
                </a:solidFill>
                <a:latin typeface="Algerian" panose="04020705040A02060702" pitchFamily="82" charset="0"/>
              </a:rPr>
              <a:t>Introduction to </a:t>
            </a:r>
            <a:r>
              <a:rPr lang="en-US" sz="2700" dirty="0" err="1">
                <a:solidFill>
                  <a:srgbClr val="FFFFFF"/>
                </a:solidFill>
                <a:latin typeface="Algerian" panose="04020705040A02060702" pitchFamily="82" charset="0"/>
              </a:rPr>
              <a:t>eda</a:t>
            </a:r>
            <a:endParaRPr lang="en-US" sz="2700" dirty="0">
              <a:solidFill>
                <a:srgbClr val="FFFFFF"/>
              </a:solidFill>
              <a:latin typeface="Algerian" panose="04020705040A02060702" pitchFamily="82" charset="0"/>
            </a:endParaRPr>
          </a:p>
        </p:txBody>
      </p:sp>
      <p:sp>
        <p:nvSpPr>
          <p:cNvPr id="20" name="Content Placeholder 19">
            <a:extLst>
              <a:ext uri="{FF2B5EF4-FFF2-40B4-BE49-F238E27FC236}">
                <a16:creationId xmlns:a16="http://schemas.microsoft.com/office/drawing/2014/main" id="{44089B0E-E044-463A-B25B-29D9069B52E4}"/>
              </a:ext>
            </a:extLst>
          </p:cNvPr>
          <p:cNvSpPr>
            <a:spLocks noGrp="1"/>
          </p:cNvSpPr>
          <p:nvPr>
            <p:ph idx="1"/>
          </p:nvPr>
        </p:nvSpPr>
        <p:spPr>
          <a:xfrm>
            <a:off x="461639" y="3302493"/>
            <a:ext cx="4218569" cy="3000653"/>
          </a:xfrm>
        </p:spPr>
        <p:txBody>
          <a:bodyPr>
            <a:normAutofit fontScale="92500"/>
          </a:bodyPr>
          <a:lstStyle/>
          <a:p>
            <a:pPr>
              <a:buFont typeface="Wingdings" panose="05000000000000000000" pitchFamily="2" charset="2"/>
              <a:buChar char="Ø"/>
            </a:pPr>
            <a:r>
              <a:rPr lang="en-US" sz="2000" dirty="0">
                <a:solidFill>
                  <a:srgbClr val="222222"/>
                </a:solidFill>
                <a:latin typeface="Agency FB" panose="020B0503020202020204" pitchFamily="34" charset="0"/>
              </a:rPr>
              <a:t>Exploratory Data Analysis, or EDA, is an important step in any Data Analysis or Data Science project.</a:t>
            </a:r>
          </a:p>
          <a:p>
            <a:pPr>
              <a:buFont typeface="Wingdings" panose="05000000000000000000" pitchFamily="2" charset="2"/>
              <a:buChar char="Ø"/>
            </a:pPr>
            <a:r>
              <a:rPr lang="en-US" sz="2000" b="0" i="0" dirty="0">
                <a:solidFill>
                  <a:srgbClr val="222222"/>
                </a:solidFill>
                <a:effectLst/>
                <a:latin typeface="Agency FB" panose="020B0503020202020204" pitchFamily="34" charset="0"/>
              </a:rPr>
              <a:t>EDA is the process of investigating the dataset to discover patterns, and anomalies (outliers), and form hypotheses based on our understanding of the dataset.</a:t>
            </a:r>
          </a:p>
          <a:p>
            <a:pPr>
              <a:buFont typeface="Wingdings" panose="05000000000000000000" pitchFamily="2" charset="2"/>
              <a:buChar char="Ø"/>
            </a:pPr>
            <a:r>
              <a:rPr lang="en-US" sz="2000" dirty="0">
                <a:solidFill>
                  <a:srgbClr val="222222"/>
                </a:solidFill>
                <a:latin typeface="Agency FB" panose="020B0503020202020204" pitchFamily="34" charset="0"/>
              </a:rPr>
              <a:t>EDA involves generating summary statistics for numerical data in the dataset and creating various graphical representations to understand the data better</a:t>
            </a:r>
          </a:p>
          <a:p>
            <a:pPr>
              <a:buFont typeface="Wingdings" panose="05000000000000000000" pitchFamily="2" charset="2"/>
              <a:buChar char="Ø"/>
            </a:pPr>
            <a:endParaRPr lang="en-US" sz="2000" dirty="0">
              <a:latin typeface="Agency FB" panose="020B0503020202020204" pitchFamily="34" charset="0"/>
            </a:endParaRPr>
          </a:p>
        </p:txBody>
      </p:sp>
      <p:pic>
        <p:nvPicPr>
          <p:cNvPr id="5" name="Content Placeholder 4" descr="Diagram&#10;&#10;Description automatically generated">
            <a:extLst>
              <a:ext uri="{FF2B5EF4-FFF2-40B4-BE49-F238E27FC236}">
                <a16:creationId xmlns:a16="http://schemas.microsoft.com/office/drawing/2014/main" id="{94659C2B-7165-44F7-A27F-48E0D98221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0208" y="1313895"/>
            <a:ext cx="7398586" cy="4714043"/>
          </a:xfrm>
          <a:prstGeom prst="rect">
            <a:avLst/>
          </a:prstGeom>
        </p:spPr>
      </p:pic>
    </p:spTree>
    <p:extLst>
      <p:ext uri="{BB962C8B-B14F-4D97-AF65-F5344CB8AC3E}">
        <p14:creationId xmlns:p14="http://schemas.microsoft.com/office/powerpoint/2010/main" val="302380216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icture containing outdoor, tree, mammal, wood&#10;&#10;Description automatically generated">
            <a:extLst>
              <a:ext uri="{FF2B5EF4-FFF2-40B4-BE49-F238E27FC236}">
                <a16:creationId xmlns:a16="http://schemas.microsoft.com/office/drawing/2014/main" id="{DBCC973C-DC35-400D-B018-AE1DF658B61D}"/>
              </a:ext>
            </a:extLst>
          </p:cNvPr>
          <p:cNvPicPr>
            <a:picLocks noChangeAspect="1"/>
          </p:cNvPicPr>
          <p:nvPr/>
        </p:nvPicPr>
        <p:blipFill rotWithShape="1">
          <a:blip r:embed="rId2">
            <a:extLst>
              <a:ext uri="{28A0092B-C50C-407E-A947-70E740481C1C}">
                <a14:useLocalDpi xmlns:a14="http://schemas.microsoft.com/office/drawing/2010/main" val="0"/>
              </a:ext>
            </a:extLst>
          </a:blip>
          <a:srcRect l="3512" r="3584" b="-1"/>
          <a:stretch/>
        </p:blipFill>
        <p:spPr>
          <a:xfrm>
            <a:off x="20" y="-150819"/>
            <a:ext cx="9141724" cy="6863475"/>
          </a:xfrm>
          <a:custGeom>
            <a:avLst/>
            <a:gdLst/>
            <a:ahLst/>
            <a:cxnLst/>
            <a:rect l="l" t="t" r="r" b="b"/>
            <a:pathLst>
              <a:path w="9141744" h="6863485">
                <a:moveTo>
                  <a:pt x="0" y="0"/>
                </a:moveTo>
                <a:lnTo>
                  <a:pt x="5963051" y="0"/>
                </a:lnTo>
                <a:lnTo>
                  <a:pt x="9141744" y="6863485"/>
                </a:lnTo>
                <a:lnTo>
                  <a:pt x="0" y="6863485"/>
                </a:lnTo>
                <a:lnTo>
                  <a:pt x="0" y="0"/>
                </a:lnTo>
                <a:close/>
              </a:path>
            </a:pathLst>
          </a:custGeom>
        </p:spPr>
      </p:pic>
      <p:pic>
        <p:nvPicPr>
          <p:cNvPr id="5" name="Picture 4">
            <a:extLst>
              <a:ext uri="{FF2B5EF4-FFF2-40B4-BE49-F238E27FC236}">
                <a16:creationId xmlns:a16="http://schemas.microsoft.com/office/drawing/2014/main" id="{859E15B2-EBD3-440A-91D1-4CB9E1435FCF}"/>
              </a:ext>
            </a:extLst>
          </p:cNvPr>
          <p:cNvPicPr>
            <a:picLocks noChangeAspect="1"/>
          </p:cNvPicPr>
          <p:nvPr/>
        </p:nvPicPr>
        <p:blipFill rotWithShape="1">
          <a:blip r:embed="rId3">
            <a:extLst>
              <a:ext uri="{28A0092B-C50C-407E-A947-70E740481C1C}">
                <a14:useLocalDpi xmlns:a14="http://schemas.microsoft.com/office/drawing/2010/main" val="0"/>
              </a:ext>
            </a:extLst>
          </a:blip>
          <a:srcRect l="1622" r="4493" b="-3"/>
          <a:stretch/>
        </p:blipFill>
        <p:spPr>
          <a:xfrm>
            <a:off x="5790353" y="-169672"/>
            <a:ext cx="6401647" cy="6852984"/>
          </a:xfrm>
          <a:custGeom>
            <a:avLst/>
            <a:gdLst/>
            <a:ahLst/>
            <a:cxnLst/>
            <a:rect l="l" t="t" r="r" b="b"/>
            <a:pathLst>
              <a:path w="6401647" h="6852994">
                <a:moveTo>
                  <a:pt x="354282" y="0"/>
                </a:moveTo>
                <a:lnTo>
                  <a:pt x="6401647" y="0"/>
                </a:lnTo>
                <a:lnTo>
                  <a:pt x="6401647" y="6852994"/>
                </a:lnTo>
                <a:lnTo>
                  <a:pt x="0" y="6852994"/>
                </a:lnTo>
                <a:lnTo>
                  <a:pt x="0" y="6852993"/>
                </a:lnTo>
                <a:lnTo>
                  <a:pt x="3528116" y="6852993"/>
                </a:lnTo>
                <a:close/>
              </a:path>
            </a:pathLst>
          </a:custGeom>
        </p:spPr>
      </p:pic>
    </p:spTree>
    <p:extLst>
      <p:ext uri="{BB962C8B-B14F-4D97-AF65-F5344CB8AC3E}">
        <p14:creationId xmlns:p14="http://schemas.microsoft.com/office/powerpoint/2010/main" val="86845814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DAAB828-02C8-4111-AC14-FF5ACEDDF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0"/>
            <a:ext cx="8797955" cy="6858000"/>
          </a:xfrm>
          <a:custGeom>
            <a:avLst/>
            <a:gdLst>
              <a:gd name="connsiteX0" fmla="*/ 1951386 w 8751613"/>
              <a:gd name="connsiteY0" fmla="*/ 0 h 6858000"/>
              <a:gd name="connsiteX1" fmla="*/ 6808636 w 8751613"/>
              <a:gd name="connsiteY1" fmla="*/ 0 h 6858000"/>
              <a:gd name="connsiteX2" fmla="*/ 6972292 w 8751613"/>
              <a:gd name="connsiteY2" fmla="*/ 272824 h 6858000"/>
              <a:gd name="connsiteX3" fmla="*/ 8684358 w 8751613"/>
              <a:gd name="connsiteY3" fmla="*/ 3126935 h 6858000"/>
              <a:gd name="connsiteX4" fmla="*/ 8684358 w 8751613"/>
              <a:gd name="connsiteY4" fmla="*/ 3731065 h 6858000"/>
              <a:gd name="connsiteX5" fmla="*/ 6813619 w 8751613"/>
              <a:gd name="connsiteY5" fmla="*/ 6849692 h 6858000"/>
              <a:gd name="connsiteX6" fmla="*/ 6808636 w 8751613"/>
              <a:gd name="connsiteY6" fmla="*/ 6858000 h 6858000"/>
              <a:gd name="connsiteX7" fmla="*/ 1951386 w 8751613"/>
              <a:gd name="connsiteY7" fmla="*/ 6858000 h 6858000"/>
              <a:gd name="connsiteX8" fmla="*/ 1787729 w 8751613"/>
              <a:gd name="connsiteY8" fmla="*/ 6585176 h 6858000"/>
              <a:gd name="connsiteX9" fmla="*/ 75663 w 8751613"/>
              <a:gd name="connsiteY9" fmla="*/ 3731065 h 6858000"/>
              <a:gd name="connsiteX10" fmla="*/ 75663 w 8751613"/>
              <a:gd name="connsiteY10" fmla="*/ 3126935 h 6858000"/>
              <a:gd name="connsiteX11" fmla="*/ 1946402 w 8751613"/>
              <a:gd name="connsiteY11" fmla="*/ 830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51613" h="6858000">
                <a:moveTo>
                  <a:pt x="1951386" y="0"/>
                </a:moveTo>
                <a:lnTo>
                  <a:pt x="6808636" y="0"/>
                </a:lnTo>
                <a:lnTo>
                  <a:pt x="6972292" y="272824"/>
                </a:lnTo>
                <a:cubicBezTo>
                  <a:pt x="8684358" y="3126935"/>
                  <a:pt x="8684358" y="3126935"/>
                  <a:pt x="8684358" y="3126935"/>
                </a:cubicBezTo>
                <a:cubicBezTo>
                  <a:pt x="8774032" y="3299544"/>
                  <a:pt x="8774032" y="3558457"/>
                  <a:pt x="8684358" y="3731065"/>
                </a:cubicBezTo>
                <a:cubicBezTo>
                  <a:pt x="7154297" y="6281764"/>
                  <a:pt x="6867411" y="6760019"/>
                  <a:pt x="6813619" y="6849692"/>
                </a:cubicBezTo>
                <a:lnTo>
                  <a:pt x="6808636" y="6858000"/>
                </a:lnTo>
                <a:lnTo>
                  <a:pt x="1951386" y="6858000"/>
                </a:lnTo>
                <a:lnTo>
                  <a:pt x="1787729" y="6585176"/>
                </a:lnTo>
                <a:cubicBezTo>
                  <a:pt x="75663" y="3731065"/>
                  <a:pt x="75663" y="3731065"/>
                  <a:pt x="75663" y="3731065"/>
                </a:cubicBezTo>
                <a:cubicBezTo>
                  <a:pt x="-25220" y="3558457"/>
                  <a:pt x="-25220" y="3299544"/>
                  <a:pt x="75663" y="3126935"/>
                </a:cubicBezTo>
                <a:cubicBezTo>
                  <a:pt x="1605724" y="576237"/>
                  <a:pt x="1892611" y="97981"/>
                  <a:pt x="1946402" y="830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Diagram&#10;&#10;Description automatically generated">
            <a:extLst>
              <a:ext uri="{FF2B5EF4-FFF2-40B4-BE49-F238E27FC236}">
                <a16:creationId xmlns:a16="http://schemas.microsoft.com/office/drawing/2014/main" id="{6DC30420-DEC3-493F-BD2E-A0E365A659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8908" y="1112293"/>
            <a:ext cx="4633414" cy="4633414"/>
          </a:xfrm>
          <a:prstGeom prst="rect">
            <a:avLst/>
          </a:prstGeom>
        </p:spPr>
      </p:pic>
      <p:grpSp>
        <p:nvGrpSpPr>
          <p:cNvPr id="12" name="Group 11">
            <a:extLst>
              <a:ext uri="{FF2B5EF4-FFF2-40B4-BE49-F238E27FC236}">
                <a16:creationId xmlns:a16="http://schemas.microsoft.com/office/drawing/2014/main" id="{C32D4553-E775-4F16-9A6F-FED8D166A5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00124"/>
            <a:chExt cx="1562267" cy="1172973"/>
          </a:xfrm>
        </p:grpSpPr>
        <p:sp>
          <p:nvSpPr>
            <p:cNvPr id="13" name="Freeform 5">
              <a:extLst>
                <a:ext uri="{FF2B5EF4-FFF2-40B4-BE49-F238E27FC236}">
                  <a16:creationId xmlns:a16="http://schemas.microsoft.com/office/drawing/2014/main" id="{50F864A1-23CF-4954-887F-3C4458622A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
              <a:extLst>
                <a:ext uri="{FF2B5EF4-FFF2-40B4-BE49-F238E27FC236}">
                  <a16:creationId xmlns:a16="http://schemas.microsoft.com/office/drawing/2014/main" id="{8D313E8C-7457-407E-BDA5-EACA44D382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2" name="TextBox 1">
            <a:extLst>
              <a:ext uri="{FF2B5EF4-FFF2-40B4-BE49-F238E27FC236}">
                <a16:creationId xmlns:a16="http://schemas.microsoft.com/office/drawing/2014/main" id="{AD1CB0B4-AA96-4A41-A767-21B65D85F2C1}"/>
              </a:ext>
            </a:extLst>
          </p:cNvPr>
          <p:cNvSpPr txBox="1"/>
          <p:nvPr/>
        </p:nvSpPr>
        <p:spPr>
          <a:xfrm rot="20426111" flipH="1">
            <a:off x="9107770" y="3768251"/>
            <a:ext cx="2905281" cy="1569660"/>
          </a:xfrm>
          <a:prstGeom prst="rect">
            <a:avLst/>
          </a:prstGeom>
          <a:noFill/>
        </p:spPr>
        <p:txBody>
          <a:bodyPr wrap="square" rtlCol="0">
            <a:spAutoFit/>
          </a:bodyPr>
          <a:lstStyle/>
          <a:p>
            <a:r>
              <a:rPr lang="en-US" sz="2400" dirty="0">
                <a:latin typeface="Vivaldi" panose="03020602050506090804" pitchFamily="66" charset="0"/>
                <a:ea typeface="STXingkai" panose="020B0503020204020204" pitchFamily="2" charset="-122"/>
              </a:rPr>
              <a:t>	By</a:t>
            </a:r>
          </a:p>
          <a:p>
            <a:r>
              <a:rPr lang="en-US" sz="2400" dirty="0">
                <a:latin typeface="Vivaldi" panose="03020602050506090804" pitchFamily="66" charset="0"/>
                <a:ea typeface="STXingkai" panose="020B0503020204020204" pitchFamily="2" charset="-122"/>
              </a:rPr>
              <a:t>Anusha Arjun Ganesh</a:t>
            </a:r>
          </a:p>
          <a:p>
            <a:r>
              <a:rPr lang="en-US" sz="2400" dirty="0">
                <a:latin typeface="Vivaldi" panose="03020602050506090804" pitchFamily="66" charset="0"/>
                <a:ea typeface="STXingkai" panose="020B0503020204020204" pitchFamily="2" charset="-122"/>
              </a:rPr>
              <a:t>Yogesh Prabhakar</a:t>
            </a:r>
          </a:p>
          <a:p>
            <a:r>
              <a:rPr lang="en-US" sz="2400" dirty="0">
                <a:latin typeface="Vivaldi" panose="03020602050506090804" pitchFamily="66" charset="0"/>
                <a:ea typeface="STXingkai" panose="020B0503020204020204" pitchFamily="2" charset="-122"/>
              </a:rPr>
              <a:t>Lakshmi Sudha </a:t>
            </a:r>
            <a:r>
              <a:rPr lang="en-US" sz="2400" dirty="0" err="1">
                <a:latin typeface="Vivaldi" panose="03020602050506090804" pitchFamily="66" charset="0"/>
                <a:ea typeface="STXingkai" panose="020B0503020204020204" pitchFamily="2" charset="-122"/>
              </a:rPr>
              <a:t>Aluru</a:t>
            </a:r>
            <a:endParaRPr lang="en-US" sz="2400" dirty="0">
              <a:latin typeface="Vivaldi" panose="03020602050506090804" pitchFamily="66" charset="0"/>
              <a:ea typeface="STXingkai" panose="020B0503020204020204" pitchFamily="2" charset="-122"/>
            </a:endParaRPr>
          </a:p>
        </p:txBody>
      </p:sp>
    </p:spTree>
    <p:extLst>
      <p:ext uri="{BB962C8B-B14F-4D97-AF65-F5344CB8AC3E}">
        <p14:creationId xmlns:p14="http://schemas.microsoft.com/office/powerpoint/2010/main" val="29993888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ontent Placeholder 25">
            <a:extLst>
              <a:ext uri="{FF2B5EF4-FFF2-40B4-BE49-F238E27FC236}">
                <a16:creationId xmlns:a16="http://schemas.microsoft.com/office/drawing/2014/main" id="{9817C969-9459-49CB-A81A-7F8A9BA119AA}"/>
              </a:ext>
            </a:extLst>
          </p:cNvPr>
          <p:cNvSpPr>
            <a:spLocks noGrp="1"/>
          </p:cNvSpPr>
          <p:nvPr>
            <p:ph idx="1"/>
          </p:nvPr>
        </p:nvSpPr>
        <p:spPr>
          <a:xfrm>
            <a:off x="835154" y="676069"/>
            <a:ext cx="10175630" cy="1276555"/>
          </a:xfrm>
        </p:spPr>
        <p:txBody>
          <a:bodyPr anchor="ctr">
            <a:normAutofit/>
          </a:bodyPr>
          <a:lstStyle/>
          <a:p>
            <a:pPr marL="0" indent="0" algn="ctr">
              <a:buNone/>
            </a:pPr>
            <a:r>
              <a:rPr lang="en-US" sz="2000">
                <a:latin typeface="Algerian" panose="04020705040A02060702" pitchFamily="82" charset="0"/>
              </a:rPr>
              <a:t>Torture the data, it will confess to anything</a:t>
            </a:r>
            <a:endParaRPr lang="en-US" sz="2000" dirty="0">
              <a:latin typeface="Algerian" panose="04020705040A02060702" pitchFamily="82" charset="0"/>
            </a:endParaRPr>
          </a:p>
        </p:txBody>
      </p:sp>
      <p:pic>
        <p:nvPicPr>
          <p:cNvPr id="5" name="Content Placeholder 4" descr="A picture containing text&#10;&#10;Description automatically generated">
            <a:extLst>
              <a:ext uri="{FF2B5EF4-FFF2-40B4-BE49-F238E27FC236}">
                <a16:creationId xmlns:a16="http://schemas.microsoft.com/office/drawing/2014/main" id="{D0870704-89E9-44EB-B2EC-F23CE4D88E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154" y="1866901"/>
            <a:ext cx="10515595" cy="4315030"/>
          </a:xfrm>
          <a:prstGeom prst="rect">
            <a:avLst/>
          </a:prstGeom>
        </p:spPr>
      </p:pic>
    </p:spTree>
    <p:extLst>
      <p:ext uri="{BB962C8B-B14F-4D97-AF65-F5344CB8AC3E}">
        <p14:creationId xmlns:p14="http://schemas.microsoft.com/office/powerpoint/2010/main" val="337649242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D825D63-AC1B-40DD-BA61-6BA1C4A47536}"/>
              </a:ext>
            </a:extLst>
          </p:cNvPr>
          <p:cNvSpPr>
            <a:spLocks noGrp="1"/>
          </p:cNvSpPr>
          <p:nvPr>
            <p:ph type="title"/>
          </p:nvPr>
        </p:nvSpPr>
        <p:spPr>
          <a:xfrm>
            <a:off x="643467" y="321734"/>
            <a:ext cx="10905066" cy="1135737"/>
          </a:xfrm>
        </p:spPr>
        <p:txBody>
          <a:bodyPr>
            <a:normAutofit/>
          </a:bodyPr>
          <a:lstStyle/>
          <a:p>
            <a:r>
              <a:rPr lang="en-US" sz="3600" dirty="0">
                <a:latin typeface="Algerian" panose="04020705040A02060702" pitchFamily="82" charset="0"/>
              </a:rPr>
              <a:t>Why EDA ?</a:t>
            </a:r>
          </a:p>
        </p:txBody>
      </p:sp>
      <p:sp>
        <p:nvSpPr>
          <p:cNvPr id="3" name="Content Placeholder 2">
            <a:extLst>
              <a:ext uri="{FF2B5EF4-FFF2-40B4-BE49-F238E27FC236}">
                <a16:creationId xmlns:a16="http://schemas.microsoft.com/office/drawing/2014/main" id="{60A015DB-A34D-4EC3-9496-73F3D0F5B57B}"/>
              </a:ext>
            </a:extLst>
          </p:cNvPr>
          <p:cNvSpPr>
            <a:spLocks noGrp="1"/>
          </p:cNvSpPr>
          <p:nvPr>
            <p:ph idx="1"/>
          </p:nvPr>
        </p:nvSpPr>
        <p:spPr>
          <a:xfrm>
            <a:off x="643467" y="1566887"/>
            <a:ext cx="11188191" cy="3848936"/>
          </a:xfrm>
        </p:spPr>
        <p:txBody>
          <a:bodyPr>
            <a:noAutofit/>
          </a:bodyPr>
          <a:lstStyle/>
          <a:p>
            <a:pPr>
              <a:buFont typeface="Wingdings" panose="05000000000000000000" pitchFamily="2" charset="2"/>
              <a:buChar char="v"/>
            </a:pPr>
            <a:r>
              <a:rPr lang="en-US" dirty="0"/>
              <a:t> </a:t>
            </a:r>
            <a:r>
              <a:rPr lang="en-US" dirty="0">
                <a:latin typeface="Agency FB" panose="020B0503020202020204" pitchFamily="34" charset="0"/>
              </a:rPr>
              <a:t>Get a better understanding of dataset and helps cleanup the given dataset</a:t>
            </a:r>
          </a:p>
          <a:p>
            <a:pPr>
              <a:buFont typeface="Wingdings" panose="05000000000000000000" pitchFamily="2" charset="2"/>
              <a:buChar char="v"/>
            </a:pPr>
            <a:r>
              <a:rPr lang="en-US" dirty="0">
                <a:latin typeface="Agency FB" panose="020B0503020202020204" pitchFamily="34" charset="0"/>
              </a:rPr>
              <a:t> Understanding data patterns</a:t>
            </a:r>
          </a:p>
          <a:p>
            <a:pPr>
              <a:buFont typeface="Wingdings" panose="05000000000000000000" pitchFamily="2" charset="2"/>
              <a:buChar char="v"/>
            </a:pPr>
            <a:r>
              <a:rPr lang="en-US" dirty="0">
                <a:latin typeface="Agency FB" panose="020B0503020202020204" pitchFamily="34" charset="0"/>
              </a:rPr>
              <a:t> Drawing graphs and charts for better understanding</a:t>
            </a:r>
          </a:p>
          <a:p>
            <a:pPr>
              <a:buFont typeface="Wingdings" panose="05000000000000000000" pitchFamily="2" charset="2"/>
              <a:buChar char="v"/>
            </a:pPr>
            <a:r>
              <a:rPr lang="en-US" dirty="0">
                <a:latin typeface="Agency FB" panose="020B0503020202020204" pitchFamily="34" charset="0"/>
              </a:rPr>
              <a:t>  Providing guidelines for essential variables and leaving behind/removing non-essential variables</a:t>
            </a:r>
          </a:p>
          <a:p>
            <a:pPr>
              <a:buFont typeface="Wingdings" panose="05000000000000000000" pitchFamily="2" charset="2"/>
              <a:buChar char="v"/>
            </a:pPr>
            <a:r>
              <a:rPr lang="en-US" dirty="0">
                <a:latin typeface="Agency FB" panose="020B0503020202020204" pitchFamily="34" charset="0"/>
              </a:rPr>
              <a:t> For checking the quality of data for further processing and data cleaning</a:t>
            </a:r>
          </a:p>
          <a:p>
            <a:pPr>
              <a:buFont typeface="Wingdings" panose="05000000000000000000" pitchFamily="2" charset="2"/>
              <a:buChar char="v"/>
            </a:pPr>
            <a:r>
              <a:rPr lang="en-US" dirty="0">
                <a:latin typeface="Agency FB" panose="020B0503020202020204" pitchFamily="34" charset="0"/>
              </a:rPr>
              <a:t> Identifying Outliers</a:t>
            </a:r>
          </a:p>
          <a:p>
            <a:pPr>
              <a:buFont typeface="Wingdings" panose="05000000000000000000" pitchFamily="2" charset="2"/>
              <a:buChar char="v"/>
            </a:pPr>
            <a:r>
              <a:rPr lang="en-US" dirty="0">
                <a:latin typeface="Agency FB" panose="020B0503020202020204" pitchFamily="34" charset="0"/>
              </a:rPr>
              <a:t> This process would be maximizing insights of a dataset</a:t>
            </a:r>
          </a:p>
          <a:p>
            <a:pPr marL="0" indent="0">
              <a:buNone/>
            </a:pPr>
            <a:endParaRPr lang="en-US" dirty="0">
              <a:latin typeface="Agency FB" panose="020B0503020202020204" pitchFamily="34" charset="0"/>
            </a:endParaRPr>
          </a:p>
          <a:p>
            <a:pPr>
              <a:buFont typeface="Wingdings" panose="05000000000000000000" pitchFamily="2" charset="2"/>
              <a:buChar char="v"/>
            </a:pPr>
            <a:endParaRPr lang="en-US" dirty="0">
              <a:latin typeface="Agency FB" panose="020B0503020202020204" pitchFamily="34" charset="0"/>
            </a:endParaRP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4384693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Three arrows on bullseye">
            <a:extLst>
              <a:ext uri="{FF2B5EF4-FFF2-40B4-BE49-F238E27FC236}">
                <a16:creationId xmlns:a16="http://schemas.microsoft.com/office/drawing/2014/main" id="{AAEEBD53-8005-456D-B3A2-943CF5A300B6}"/>
              </a:ext>
            </a:extLst>
          </p:cNvPr>
          <p:cNvPicPr>
            <a:picLocks noChangeAspect="1"/>
          </p:cNvPicPr>
          <p:nvPr/>
        </p:nvPicPr>
        <p:blipFill rotWithShape="1">
          <a:blip r:embed="rId2"/>
          <a:srcRect t="14122"/>
          <a:stretch/>
        </p:blipFill>
        <p:spPr>
          <a:xfrm>
            <a:off x="0" y="-112916"/>
            <a:ext cx="12192000" cy="6857990"/>
          </a:xfrm>
          <a:prstGeom prst="rect">
            <a:avLst/>
          </a:prstGeom>
        </p:spPr>
      </p:pic>
      <p:sp>
        <p:nvSpPr>
          <p:cNvPr id="16"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893A911E-3B76-4928-B33A-6C4DBB115526}"/>
              </a:ext>
            </a:extLst>
          </p:cNvPr>
          <p:cNvSpPr>
            <a:spLocks noGrp="1"/>
          </p:cNvSpPr>
          <p:nvPr>
            <p:ph type="title"/>
          </p:nvPr>
        </p:nvSpPr>
        <p:spPr>
          <a:xfrm>
            <a:off x="638426" y="1456063"/>
            <a:ext cx="4409089" cy="681760"/>
          </a:xfrm>
        </p:spPr>
        <p:txBody>
          <a:bodyPr>
            <a:normAutofit/>
          </a:bodyPr>
          <a:lstStyle/>
          <a:p>
            <a:pPr algn="ctr"/>
            <a:r>
              <a:rPr lang="en-US" sz="3600" dirty="0">
                <a:latin typeface="Algerian" panose="04020705040A02060702" pitchFamily="82" charset="0"/>
              </a:rPr>
              <a:t>Goals of EDA</a:t>
            </a:r>
          </a:p>
        </p:txBody>
      </p:sp>
      <p:cxnSp>
        <p:nvCxnSpPr>
          <p:cNvPr id="18" name="Straight Connector 17">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D65F882-0998-43BC-B56C-B2D0082C8CBB}"/>
              </a:ext>
            </a:extLst>
          </p:cNvPr>
          <p:cNvSpPr>
            <a:spLocks noGrp="1"/>
          </p:cNvSpPr>
          <p:nvPr>
            <p:ph idx="1"/>
          </p:nvPr>
        </p:nvSpPr>
        <p:spPr>
          <a:xfrm>
            <a:off x="525516" y="2595711"/>
            <a:ext cx="4833065" cy="3441702"/>
          </a:xfrm>
        </p:spPr>
        <p:txBody>
          <a:bodyPr anchor="ctr">
            <a:noAutofit/>
          </a:bodyPr>
          <a:lstStyle/>
          <a:p>
            <a:pPr marL="0" indent="0">
              <a:buNone/>
            </a:pPr>
            <a:r>
              <a:rPr lang="en-US" sz="1600" b="0" i="0" dirty="0">
                <a:effectLst/>
                <a:latin typeface="Agency FB" panose="020B0503020202020204" pitchFamily="34" charset="0"/>
              </a:rPr>
              <a:t>Primary goal of EDA is to maximize the analyst’s insight into a data set and into the underlying structure of a data set, by providing all of the specific items that an analyst would want to extract from a data set, such as:</a:t>
            </a:r>
          </a:p>
          <a:p>
            <a:pPr>
              <a:buFont typeface="Arial" panose="020B0604020202020204" pitchFamily="34" charset="0"/>
              <a:buChar char="•"/>
            </a:pPr>
            <a:r>
              <a:rPr lang="en-US" sz="1600" b="0" i="0" dirty="0">
                <a:effectLst/>
                <a:latin typeface="Agency FB" panose="020B0503020202020204" pitchFamily="34" charset="0"/>
              </a:rPr>
              <a:t>a good-fitting, parsimonious model</a:t>
            </a:r>
          </a:p>
          <a:p>
            <a:pPr>
              <a:buFont typeface="Arial" panose="020B0604020202020204" pitchFamily="34" charset="0"/>
              <a:buChar char="•"/>
            </a:pPr>
            <a:r>
              <a:rPr lang="en-US" sz="1600" b="0" i="0" dirty="0">
                <a:effectLst/>
                <a:latin typeface="Agency FB" panose="020B0503020202020204" pitchFamily="34" charset="0"/>
              </a:rPr>
              <a:t>a list of outliers</a:t>
            </a:r>
          </a:p>
          <a:p>
            <a:pPr>
              <a:buFont typeface="Arial" panose="020B0604020202020204" pitchFamily="34" charset="0"/>
              <a:buChar char="•"/>
            </a:pPr>
            <a:r>
              <a:rPr lang="en-US" sz="1600" b="0" i="0" dirty="0">
                <a:effectLst/>
                <a:latin typeface="Agency FB" panose="020B0503020202020204" pitchFamily="34" charset="0"/>
              </a:rPr>
              <a:t>a sense of robustness of conclusions</a:t>
            </a:r>
          </a:p>
          <a:p>
            <a:pPr>
              <a:buFont typeface="Arial" panose="020B0604020202020204" pitchFamily="34" charset="0"/>
              <a:buChar char="•"/>
            </a:pPr>
            <a:r>
              <a:rPr lang="en-US" sz="1600" b="0" i="0" dirty="0">
                <a:effectLst/>
                <a:latin typeface="Agency FB" panose="020B0503020202020204" pitchFamily="34" charset="0"/>
              </a:rPr>
              <a:t>estimates for parameters</a:t>
            </a:r>
          </a:p>
          <a:p>
            <a:pPr>
              <a:buFont typeface="Arial" panose="020B0604020202020204" pitchFamily="34" charset="0"/>
              <a:buChar char="•"/>
            </a:pPr>
            <a:r>
              <a:rPr lang="en-US" sz="1600" b="0" i="0" dirty="0">
                <a:effectLst/>
                <a:latin typeface="Agency FB" panose="020B0503020202020204" pitchFamily="34" charset="0"/>
              </a:rPr>
              <a:t>uncertainties for those estimates</a:t>
            </a:r>
          </a:p>
          <a:p>
            <a:pPr>
              <a:buFont typeface="Arial" panose="020B0604020202020204" pitchFamily="34" charset="0"/>
              <a:buChar char="•"/>
            </a:pPr>
            <a:r>
              <a:rPr lang="en-US" sz="1600" b="0" i="0" dirty="0">
                <a:effectLst/>
                <a:latin typeface="Agency FB" panose="020B0503020202020204" pitchFamily="34" charset="0"/>
              </a:rPr>
              <a:t>a ranked list of important factors</a:t>
            </a:r>
          </a:p>
          <a:p>
            <a:pPr>
              <a:buFont typeface="Arial" panose="020B0604020202020204" pitchFamily="34" charset="0"/>
              <a:buChar char="•"/>
            </a:pPr>
            <a:r>
              <a:rPr lang="en-US" sz="1600" b="0" i="0" dirty="0">
                <a:effectLst/>
                <a:latin typeface="Agency FB" panose="020B0503020202020204" pitchFamily="34" charset="0"/>
              </a:rPr>
              <a:t>conclusions as to whether individual factors are statistically significant</a:t>
            </a:r>
          </a:p>
          <a:p>
            <a:pPr marL="0" indent="0">
              <a:buNone/>
            </a:pPr>
            <a:endParaRPr lang="en-US" sz="1600" dirty="0">
              <a:latin typeface="Agency FB" panose="020B0503020202020204" pitchFamily="34" charset="0"/>
            </a:endParaRPr>
          </a:p>
        </p:txBody>
      </p:sp>
    </p:spTree>
    <p:extLst>
      <p:ext uri="{BB962C8B-B14F-4D97-AF65-F5344CB8AC3E}">
        <p14:creationId xmlns:p14="http://schemas.microsoft.com/office/powerpoint/2010/main" val="3584156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animEffect transition="in" filter="fade">
                                      <p:cBhvr>
                                        <p:cTn id="49" dur="1000"/>
                                        <p:tgtEl>
                                          <p:spTgt spid="3">
                                            <p:txEl>
                                              <p:pRg st="5" end="5"/>
                                            </p:txEl>
                                          </p:spTgt>
                                        </p:tgtEl>
                                      </p:cBhvr>
                                    </p:animEffect>
                                    <p:anim calcmode="lin" valueType="num">
                                      <p:cBhvr>
                                        <p:cTn id="5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6" end="6"/>
                                            </p:txEl>
                                          </p:spTgt>
                                        </p:tgtEl>
                                        <p:attrNameLst>
                                          <p:attrName>style.visibility</p:attrName>
                                        </p:attrNameLst>
                                      </p:cBhvr>
                                      <p:to>
                                        <p:strVal val="visible"/>
                                      </p:to>
                                    </p:set>
                                    <p:animEffect transition="in" filter="fade">
                                      <p:cBhvr>
                                        <p:cTn id="56" dur="1000"/>
                                        <p:tgtEl>
                                          <p:spTgt spid="3">
                                            <p:txEl>
                                              <p:pRg st="6" end="6"/>
                                            </p:txEl>
                                          </p:spTgt>
                                        </p:tgtEl>
                                      </p:cBhvr>
                                    </p:animEffect>
                                    <p:anim calcmode="lin" valueType="num">
                                      <p:cBhvr>
                                        <p:cTn id="5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7" end="7"/>
                                            </p:txEl>
                                          </p:spTgt>
                                        </p:tgtEl>
                                        <p:attrNameLst>
                                          <p:attrName>style.visibility</p:attrName>
                                        </p:attrNameLst>
                                      </p:cBhvr>
                                      <p:to>
                                        <p:strVal val="visible"/>
                                      </p:to>
                                    </p:set>
                                    <p:animEffect transition="in" filter="fade">
                                      <p:cBhvr>
                                        <p:cTn id="63" dur="1000"/>
                                        <p:tgtEl>
                                          <p:spTgt spid="3">
                                            <p:txEl>
                                              <p:pRg st="7" end="7"/>
                                            </p:txEl>
                                          </p:spTgt>
                                        </p:tgtEl>
                                      </p:cBhvr>
                                    </p:animEffect>
                                    <p:anim calcmode="lin" valueType="num">
                                      <p:cBhvr>
                                        <p:cTn id="64"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E69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47CC2D-FA8B-4E2F-B933-27D557E3CFDC}"/>
              </a:ext>
            </a:extLst>
          </p:cNvPr>
          <p:cNvSpPr>
            <a:spLocks noGrp="1"/>
          </p:cNvSpPr>
          <p:nvPr>
            <p:ph type="title"/>
          </p:nvPr>
        </p:nvSpPr>
        <p:spPr>
          <a:xfrm>
            <a:off x="132369" y="1140913"/>
            <a:ext cx="3762375" cy="3688262"/>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kern="1200" dirty="0">
                <a:solidFill>
                  <a:srgbClr val="FFFFFF"/>
                </a:solidFill>
                <a:latin typeface="Algerian" panose="04020705040A02060702" pitchFamily="82" charset="0"/>
              </a:rPr>
              <a:t>Understanding EDA</a:t>
            </a:r>
          </a:p>
        </p:txBody>
      </p:sp>
      <p:pic>
        <p:nvPicPr>
          <p:cNvPr id="5" name="Picture 4" descr="A picture containing text, clipart&#10;&#10;Description automatically generated">
            <a:extLst>
              <a:ext uri="{FF2B5EF4-FFF2-40B4-BE49-F238E27FC236}">
                <a16:creationId xmlns:a16="http://schemas.microsoft.com/office/drawing/2014/main" id="{B4D1FDBC-99A6-4D0D-840E-449704CB81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8600" y="1405625"/>
            <a:ext cx="7188199" cy="4043361"/>
          </a:xfrm>
          <a:prstGeom prst="rect">
            <a:avLst/>
          </a:prstGeom>
        </p:spPr>
      </p:pic>
    </p:spTree>
    <p:extLst>
      <p:ext uri="{BB962C8B-B14F-4D97-AF65-F5344CB8AC3E}">
        <p14:creationId xmlns:p14="http://schemas.microsoft.com/office/powerpoint/2010/main" val="327841159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2">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Right Triangle 56">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B93ACC31-F447-42C0-86AA-6F116A7E465A}"/>
              </a:ext>
            </a:extLst>
          </p:cNvPr>
          <p:cNvPicPr>
            <a:picLocks noChangeAspect="1"/>
          </p:cNvPicPr>
          <p:nvPr/>
        </p:nvPicPr>
        <p:blipFill rotWithShape="1">
          <a:blip r:embed="rId2">
            <a:extLst>
              <a:ext uri="{28A0092B-C50C-407E-A947-70E740481C1C}">
                <a14:useLocalDpi xmlns:a14="http://schemas.microsoft.com/office/drawing/2010/main" val="0"/>
              </a:ext>
            </a:extLst>
          </a:blip>
          <a:stretch/>
        </p:blipFill>
        <p:spPr>
          <a:xfrm>
            <a:off x="962163" y="1229450"/>
            <a:ext cx="7746709" cy="4357525"/>
          </a:xfrm>
          <a:prstGeom prst="rect">
            <a:avLst/>
          </a:prstGeom>
        </p:spPr>
      </p:pic>
    </p:spTree>
    <p:extLst>
      <p:ext uri="{BB962C8B-B14F-4D97-AF65-F5344CB8AC3E}">
        <p14:creationId xmlns:p14="http://schemas.microsoft.com/office/powerpoint/2010/main" val="351813457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1E5E5-F184-422C-9780-1BBD184E59D4}"/>
              </a:ext>
            </a:extLst>
          </p:cNvPr>
          <p:cNvSpPr>
            <a:spLocks noGrp="1"/>
          </p:cNvSpPr>
          <p:nvPr>
            <p:ph type="title"/>
          </p:nvPr>
        </p:nvSpPr>
        <p:spPr>
          <a:xfrm>
            <a:off x="1653363" y="365760"/>
            <a:ext cx="9367203" cy="1188720"/>
          </a:xfrm>
        </p:spPr>
        <p:txBody>
          <a:bodyPr>
            <a:normAutofit/>
          </a:bodyPr>
          <a:lstStyle/>
          <a:p>
            <a:r>
              <a:rPr lang="en-US" sz="3700" b="1" i="0">
                <a:effectLst/>
                <a:latin typeface="Algerian" panose="04020705040A02060702" pitchFamily="82" charset="0"/>
              </a:rPr>
              <a:t>Exploratory Data Analysis (EDA) – A step by step guide</a:t>
            </a:r>
            <a:endParaRPr lang="en-US" sz="3700">
              <a:latin typeface="Algerian" panose="04020705040A02060702" pitchFamily="82" charset="0"/>
            </a:endParaRPr>
          </a:p>
        </p:txBody>
      </p:sp>
      <p:sp>
        <p:nvSpPr>
          <p:cNvPr id="21" name="Freeform: Shape 20">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7D3BE89A-E774-4CA3-9922-535751D0A78F}"/>
              </a:ext>
            </a:extLst>
          </p:cNvPr>
          <p:cNvSpPr>
            <a:spLocks noGrp="1"/>
          </p:cNvSpPr>
          <p:nvPr>
            <p:ph idx="1"/>
          </p:nvPr>
        </p:nvSpPr>
        <p:spPr>
          <a:xfrm>
            <a:off x="1653363" y="2176272"/>
            <a:ext cx="9367204" cy="4041648"/>
          </a:xfrm>
        </p:spPr>
        <p:txBody>
          <a:bodyPr anchor="t">
            <a:normAutofit/>
          </a:bodyPr>
          <a:lstStyle/>
          <a:p>
            <a:pPr marL="0" indent="0">
              <a:buNone/>
            </a:pPr>
            <a:r>
              <a:rPr lang="en-US" sz="2000" b="1" i="0" dirty="0">
                <a:effectLst/>
                <a:latin typeface="Agency FB" panose="020B0503020202020204" pitchFamily="34" charset="0"/>
              </a:rPr>
              <a:t>Importing libraries</a:t>
            </a:r>
          </a:p>
          <a:p>
            <a:pPr>
              <a:buFont typeface="Wingdings" panose="05000000000000000000" pitchFamily="2" charset="2"/>
              <a:buChar char="Ø"/>
            </a:pPr>
            <a:r>
              <a:rPr lang="en-US" sz="2000" b="0" i="0" dirty="0">
                <a:effectLst/>
                <a:latin typeface="Agency FB" panose="020B0503020202020204" pitchFamily="34" charset="0"/>
              </a:rPr>
              <a:t>We will start by importing the libraries we will require for performing EDA. </a:t>
            </a:r>
          </a:p>
          <a:p>
            <a:pPr>
              <a:buFont typeface="Wingdings" panose="05000000000000000000" pitchFamily="2" charset="2"/>
              <a:buChar char="Ø"/>
            </a:pPr>
            <a:r>
              <a:rPr lang="en-US" sz="2000" dirty="0">
                <a:latin typeface="Agency FB" panose="020B0503020202020204" pitchFamily="34" charset="0"/>
              </a:rPr>
              <a:t>First, we will import all the python libraries that are required for this, which include NumPy for numerical calculations and scientific computing, Pandas for handling data, and Matplotlib and Seaborn for visualization.</a:t>
            </a:r>
          </a:p>
          <a:p>
            <a:pPr>
              <a:buFont typeface="Wingdings" panose="05000000000000000000" pitchFamily="2" charset="2"/>
              <a:buChar char="Ø"/>
            </a:pPr>
            <a:endParaRPr lang="en-US" sz="2000" dirty="0">
              <a:latin typeface="Agency FB" panose="020B0503020202020204" pitchFamily="34" charset="0"/>
            </a:endParaRPr>
          </a:p>
          <a:p>
            <a:pPr marL="0" indent="0">
              <a:spcBef>
                <a:spcPts val="600"/>
              </a:spcBef>
              <a:buNone/>
            </a:pPr>
            <a:r>
              <a:rPr lang="en-US" sz="2000" b="0" i="0" dirty="0">
                <a:effectLst/>
                <a:latin typeface="Aharoni" panose="02010803020104030203" pitchFamily="2" charset="-79"/>
                <a:cs typeface="Aharoni" panose="02010803020104030203" pitchFamily="2" charset="-79"/>
              </a:rPr>
              <a:t>import pandas as pd</a:t>
            </a:r>
            <a:br>
              <a:rPr lang="en-US" sz="2000" dirty="0">
                <a:latin typeface="Aharoni" panose="02010803020104030203" pitchFamily="2" charset="-79"/>
                <a:cs typeface="Aharoni" panose="02010803020104030203" pitchFamily="2" charset="-79"/>
              </a:rPr>
            </a:br>
            <a:r>
              <a:rPr lang="en-US" sz="2000" b="0" i="0" dirty="0">
                <a:effectLst/>
                <a:latin typeface="Aharoni" panose="02010803020104030203" pitchFamily="2" charset="-79"/>
                <a:cs typeface="Aharoni" panose="02010803020104030203" pitchFamily="2" charset="-79"/>
              </a:rPr>
              <a:t>import </a:t>
            </a:r>
            <a:r>
              <a:rPr lang="en-US" sz="2000" b="0" i="0" dirty="0" err="1">
                <a:effectLst/>
                <a:latin typeface="Aharoni" panose="02010803020104030203" pitchFamily="2" charset="-79"/>
                <a:cs typeface="Aharoni" panose="02010803020104030203" pitchFamily="2" charset="-79"/>
              </a:rPr>
              <a:t>numpy</a:t>
            </a:r>
            <a:r>
              <a:rPr lang="en-US" sz="2000" b="0" i="0" dirty="0">
                <a:effectLst/>
                <a:latin typeface="Aharoni" panose="02010803020104030203" pitchFamily="2" charset="-79"/>
                <a:cs typeface="Aharoni" panose="02010803020104030203" pitchFamily="2" charset="-79"/>
              </a:rPr>
              <a:t> as np</a:t>
            </a:r>
            <a:br>
              <a:rPr lang="en-US" sz="2000" dirty="0">
                <a:latin typeface="Aharoni" panose="02010803020104030203" pitchFamily="2" charset="-79"/>
                <a:cs typeface="Aharoni" panose="02010803020104030203" pitchFamily="2" charset="-79"/>
              </a:rPr>
            </a:br>
            <a:r>
              <a:rPr lang="en-US" sz="2000" b="0" i="0" dirty="0">
                <a:effectLst/>
                <a:latin typeface="Aharoni" panose="02010803020104030203" pitchFamily="2" charset="-79"/>
                <a:cs typeface="Aharoni" panose="02010803020104030203" pitchFamily="2" charset="-79"/>
              </a:rPr>
              <a:t>import matplotlib</a:t>
            </a:r>
            <a:br>
              <a:rPr lang="en-US" sz="2000" dirty="0">
                <a:latin typeface="Aharoni" panose="02010803020104030203" pitchFamily="2" charset="-79"/>
                <a:cs typeface="Aharoni" panose="02010803020104030203" pitchFamily="2" charset="-79"/>
              </a:rPr>
            </a:br>
            <a:r>
              <a:rPr lang="en-US" sz="2000" b="0" i="0" dirty="0">
                <a:effectLst/>
                <a:latin typeface="Aharoni" panose="02010803020104030203" pitchFamily="2" charset="-79"/>
                <a:cs typeface="Aharoni" panose="02010803020104030203" pitchFamily="2" charset="-79"/>
              </a:rPr>
              <a:t>import </a:t>
            </a:r>
            <a:r>
              <a:rPr lang="en-US" sz="2000" b="0" i="0" dirty="0" err="1">
                <a:effectLst/>
                <a:latin typeface="Aharoni" panose="02010803020104030203" pitchFamily="2" charset="-79"/>
                <a:cs typeface="Aharoni" panose="02010803020104030203" pitchFamily="2" charset="-79"/>
              </a:rPr>
              <a:t>matplotlib.pyplot</a:t>
            </a:r>
            <a:r>
              <a:rPr lang="en-US" sz="2000" b="0" i="0" dirty="0">
                <a:effectLst/>
                <a:latin typeface="Aharoni" panose="02010803020104030203" pitchFamily="2" charset="-79"/>
                <a:cs typeface="Aharoni" panose="02010803020104030203" pitchFamily="2" charset="-79"/>
              </a:rPr>
              <a:t> as </a:t>
            </a:r>
            <a:r>
              <a:rPr lang="en-US" sz="2000" b="0" i="0" dirty="0" err="1">
                <a:effectLst/>
                <a:latin typeface="Aharoni" panose="02010803020104030203" pitchFamily="2" charset="-79"/>
                <a:cs typeface="Aharoni" panose="02010803020104030203" pitchFamily="2" charset="-79"/>
              </a:rPr>
              <a:t>plt</a:t>
            </a:r>
            <a:br>
              <a:rPr lang="en-US" sz="2000" dirty="0">
                <a:latin typeface="Aharoni" panose="02010803020104030203" pitchFamily="2" charset="-79"/>
                <a:cs typeface="Aharoni" panose="02010803020104030203" pitchFamily="2" charset="-79"/>
              </a:rPr>
            </a:br>
            <a:r>
              <a:rPr lang="en-US" sz="2000" b="0" i="0" dirty="0">
                <a:effectLst/>
                <a:latin typeface="Aharoni" panose="02010803020104030203" pitchFamily="2" charset="-79"/>
                <a:cs typeface="Aharoni" panose="02010803020104030203" pitchFamily="2" charset="-79"/>
              </a:rPr>
              <a:t>import seaborn as </a:t>
            </a:r>
            <a:r>
              <a:rPr lang="en-US" sz="2000" b="0" i="0" dirty="0" err="1">
                <a:effectLst/>
                <a:latin typeface="Aharoni" panose="02010803020104030203" pitchFamily="2" charset="-79"/>
                <a:cs typeface="Aharoni" panose="02010803020104030203" pitchFamily="2" charset="-79"/>
              </a:rPr>
              <a:t>sns</a:t>
            </a:r>
            <a:br>
              <a:rPr lang="en-US" sz="2000" dirty="0">
                <a:latin typeface="Aharoni" panose="02010803020104030203" pitchFamily="2" charset="-79"/>
                <a:cs typeface="Aharoni" panose="02010803020104030203" pitchFamily="2" charset="-79"/>
              </a:rPr>
            </a:br>
            <a:r>
              <a:rPr lang="en-US" sz="2000" b="0" i="0" dirty="0">
                <a:effectLst/>
                <a:latin typeface="Aharoni" panose="02010803020104030203" pitchFamily="2" charset="-79"/>
                <a:cs typeface="Aharoni" panose="02010803020104030203" pitchFamily="2" charset="-79"/>
              </a:rPr>
              <a:t>%matplotlib inline</a:t>
            </a:r>
            <a:endParaRPr lang="en-US" sz="2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54539688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1977</TotalTime>
  <Words>2560</Words>
  <Application>Microsoft Office PowerPoint</Application>
  <PresentationFormat>Widescreen</PresentationFormat>
  <Paragraphs>566</Paragraphs>
  <Slides>31</Slides>
  <Notes>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31</vt:i4>
      </vt:variant>
    </vt:vector>
  </HeadingPairs>
  <TitlesOfParts>
    <vt:vector size="42" baseType="lpstr">
      <vt:lpstr>Agency FB</vt:lpstr>
      <vt:lpstr>Aharoni</vt:lpstr>
      <vt:lpstr>Algerian</vt:lpstr>
      <vt:lpstr>Arial</vt:lpstr>
      <vt:lpstr>Calibri</vt:lpstr>
      <vt:lpstr>Calibri Light</vt:lpstr>
      <vt:lpstr>charter</vt:lpstr>
      <vt:lpstr>Times New Roman</vt:lpstr>
      <vt:lpstr>Vivaldi</vt:lpstr>
      <vt:lpstr>Wingdings</vt:lpstr>
      <vt:lpstr>Office Theme</vt:lpstr>
      <vt:lpstr>Exploratory data analysis</vt:lpstr>
      <vt:lpstr>Content:</vt:lpstr>
      <vt:lpstr>Introduction to eda</vt:lpstr>
      <vt:lpstr>PowerPoint Presentation</vt:lpstr>
      <vt:lpstr>Why EDA ?</vt:lpstr>
      <vt:lpstr>Goals of EDA</vt:lpstr>
      <vt:lpstr>Understanding EDA</vt:lpstr>
      <vt:lpstr>PowerPoint Presentation</vt:lpstr>
      <vt:lpstr>Exploratory Data Analysis (EDA) – A step by step guide</vt:lpstr>
      <vt:lpstr>Reading Data</vt:lpstr>
      <vt:lpstr>PowerPoint Presentation</vt:lpstr>
      <vt:lpstr>TO get the total information of our dataset</vt:lpstr>
      <vt:lpstr>PowerPoint Presentation</vt:lpstr>
      <vt:lpstr>Statistics</vt:lpstr>
      <vt:lpstr>Checking the DataTypes</vt:lpstr>
      <vt:lpstr>PowerPoint Presentation</vt:lpstr>
      <vt:lpstr>Dropping irrelevant columns</vt:lpstr>
      <vt:lpstr>Renaming the columns</vt:lpstr>
      <vt:lpstr>Dropping the duplicate rows</vt:lpstr>
      <vt:lpstr>Dropping the duplicate rows</vt:lpstr>
      <vt:lpstr>Dropping the missing or null values</vt:lpstr>
      <vt:lpstr>PowerPoint Presentation</vt:lpstr>
      <vt:lpstr>Normalizing the values of attirbutes</vt:lpstr>
      <vt:lpstr>Sorting values in descending order </vt:lpstr>
      <vt:lpstr>Detecting Outliers</vt:lpstr>
      <vt:lpstr>Plot different features against one another (scatter), against frequency (histogram)</vt:lpstr>
      <vt:lpstr>Heat Maps</vt:lpstr>
      <vt:lpstr>Scatterplot</vt:lpstr>
      <vt:lpstr>References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dc:title>
  <dc:creator>Arjun Ganesh, Anusha</dc:creator>
  <cp:lastModifiedBy>Arjun Ganesh, Anusha</cp:lastModifiedBy>
  <cp:revision>14</cp:revision>
  <dcterms:created xsi:type="dcterms:W3CDTF">2021-12-06T01:31:39Z</dcterms:created>
  <dcterms:modified xsi:type="dcterms:W3CDTF">2021-12-07T20:51:33Z</dcterms:modified>
</cp:coreProperties>
</file>

<file path=docProps/thumbnail.jpeg>
</file>